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/>
  <p:showPr>
    <p:present/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vertBarState="maximized" horzBarState="maximized">
    <p:restoredLeft sz="28474"/>
    <p:restoredTop sz="90221"/>
  </p:normalViewPr>
  <p:slideViewPr>
    <p:cSldViewPr snapToGrid="0">
      <p:cViewPr varScale="1">
        <p:scale>
          <a:sx n="83" d="100"/>
          <a:sy n="83" d="100"/>
        </p:scale>
        <p:origin x="38" y="178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presProps" Target="presProps.xml"  /><Relationship Id="rId45" Type="http://schemas.openxmlformats.org/officeDocument/2006/relationships/viewProps" Target="viewProps.xml"  /><Relationship Id="rId46" Type="http://schemas.openxmlformats.org/officeDocument/2006/relationships/theme" Target="theme/theme1.xml"  /><Relationship Id="rId47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&#10;コンテンツ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&#10;縦書きテキスト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18.gif"  /><Relationship Id="rId4" Type="http://schemas.openxmlformats.org/officeDocument/2006/relationships/image" Target="../media/image19.gif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gif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Relationship Id="rId8" Type="http://schemas.openxmlformats.org/officeDocument/2006/relationships/image" Target="../media/image2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.png"  /><Relationship Id="rId3" Type="http://schemas.openxmlformats.org/officeDocument/2006/relationships/image" Target="../media/image3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9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53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6.jpeg"  /><Relationship Id="rId3" Type="http://schemas.openxmlformats.org/officeDocument/2006/relationships/image" Target="../media/image5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4572000" y="341242"/>
            <a:ext cx="3087757" cy="3087757"/>
          </a:xfrm>
          <a:prstGeom prst="rect">
            <a:avLst/>
          </a:prstGeom>
          <a:solidFill>
            <a:schemeClr val="accent1"/>
          </a:solidFill>
          <a:ln w="152400" cap="flat" cmpd="sng">
            <a:solidFill>
              <a:schemeClr val="lt1"/>
            </a:solidFill>
            <a:prstDash val="solid"/>
            <a:miter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42711" y="948264"/>
            <a:ext cx="2601593" cy="1732996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7" name="제목 1"/>
          <p:cNvSpPr>
            <a:spLocks noGrp="1"/>
          </p:cNvSpPr>
          <p:nvPr>
            <p:ph type="ctrTitle"/>
          </p:nvPr>
        </p:nvSpPr>
        <p:spPr>
          <a:xfrm>
            <a:off x="3382710" y="3958226"/>
            <a:ext cx="5761290" cy="776361"/>
          </a:xfrm>
        </p:spPr>
        <p:txBody>
          <a:bodyPr>
            <a:noAutofit/>
          </a:bodyPr>
          <a:lstStyle/>
          <a:p>
            <a:pPr>
              <a:defRPr lang="ko-KR" altLang="en-US"/>
            </a:pPr>
            <a:r>
              <a:rPr lang="ko-KR" altLang="en-US" sz="3000" dirty="0" err="1">
                <a:latin typeface="에스코어 드림 6 Bold"/>
                <a:ea typeface="에스코어 드림 6 Bold"/>
              </a:rPr>
              <a:t>반도체캡스톤설계</a:t>
            </a:r>
            <a:r>
              <a:rPr lang="ko-KR" altLang="en-US" sz="3000" dirty="0">
                <a:latin typeface="에스코어 드림 6 Bold"/>
                <a:ea typeface="에스코어 드림 6 Bold"/>
              </a:rPr>
              <a:t> 4</a:t>
            </a:r>
            <a:r>
              <a:rPr lang="ko-KR" altLang="en-US" sz="3000">
                <a:latin typeface="에스코어 드림 6 Bold"/>
                <a:ea typeface="에스코어 드림 6 Bold"/>
              </a:rPr>
              <a:t>조 </a:t>
            </a:r>
            <a:r>
              <a:rPr lang="ko-KR" altLang="en-US" sz="3000" smtClean="0">
                <a:latin typeface="에스코어 드림 6 Bold"/>
                <a:ea typeface="에스코어 드림 6 Bold"/>
              </a:rPr>
              <a:t>최종발표</a:t>
            </a:r>
            <a:endParaRPr lang="ko-KR" altLang="en-US" sz="3000" dirty="0">
              <a:latin typeface="에스코어 드림 6 Bold"/>
              <a:ea typeface="에스코어 드림 6 Bold"/>
            </a:endParaRPr>
          </a:p>
        </p:txBody>
      </p:sp>
      <p:sp>
        <p:nvSpPr>
          <p:cNvPr id="88" name="부제목 2"/>
          <p:cNvSpPr>
            <a:spLocks noGrp="1"/>
          </p:cNvSpPr>
          <p:nvPr>
            <p:ph type="subTitle" idx="1"/>
          </p:nvPr>
        </p:nvSpPr>
        <p:spPr>
          <a:xfrm>
            <a:off x="5013158" y="4692777"/>
            <a:ext cx="2311110" cy="1753682"/>
          </a:xfrm>
        </p:spPr>
        <p:txBody>
          <a:bodyPr>
            <a:noAutofit/>
          </a:bodyPr>
          <a:lstStyle/>
          <a:p>
            <a:pPr>
              <a:spcAft>
                <a:spcPct val="0"/>
              </a:spcAft>
              <a:defRPr lang="ko-KR" altLang="en-US"/>
            </a:pPr>
            <a:r>
              <a:rPr lang="ko-KR" altLang="en-US" sz="1800">
                <a:latin typeface="나눔스퀘어 Bold"/>
                <a:ea typeface="나눔스퀘어 Bold"/>
              </a:rPr>
              <a:t>2015311347 김동균</a:t>
            </a:r>
          </a:p>
          <a:p>
            <a:pPr>
              <a:spcBef>
                <a:spcPct val="35000"/>
              </a:spcBef>
              <a:spcAft>
                <a:spcPct val="0"/>
              </a:spcAft>
              <a:defRPr lang="ko-KR" altLang="en-US"/>
            </a:pPr>
            <a:r>
              <a:rPr lang="ko-KR" altLang="en-US" sz="1800">
                <a:latin typeface="나눔스퀘어 Bold"/>
                <a:ea typeface="나눔스퀘어 Bold"/>
              </a:rPr>
              <a:t>2015301457 최수빈</a:t>
            </a:r>
          </a:p>
          <a:p>
            <a:pPr>
              <a:spcBef>
                <a:spcPct val="35000"/>
              </a:spcBef>
              <a:spcAft>
                <a:spcPct val="0"/>
              </a:spcAft>
              <a:defRPr lang="ko-KR" altLang="en-US"/>
            </a:pPr>
            <a:r>
              <a:rPr lang="ko-KR" altLang="en-US" sz="1800">
                <a:latin typeface="나눔스퀘어 Bold"/>
                <a:ea typeface="나눔스퀘어 Bold"/>
              </a:rPr>
              <a:t>2015318770 강성민</a:t>
            </a:r>
          </a:p>
          <a:p>
            <a:pPr>
              <a:spcBef>
                <a:spcPct val="35000"/>
              </a:spcBef>
              <a:defRPr lang="ko-KR" altLang="en-US"/>
            </a:pPr>
            <a:r>
              <a:rPr lang="ko-KR" altLang="en-US" sz="1800">
                <a:latin typeface="나눔스퀘어 Bold"/>
                <a:ea typeface="나눔스퀘어 Bold"/>
              </a:rPr>
              <a:t>2017313107 이승태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483261" y="363797"/>
            <a:ext cx="4972517" cy="63440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얼굴인식</a:t>
            </a:r>
            <a:r>
              <a:rPr lang="ko-KR" alt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141" name="그림 140"/>
          <p:cNvPicPr/>
          <p:nvPr/>
        </p:nvPicPr>
        <p:blipFill rotWithShape="1">
          <a:blip r:embed="rId2">
            <a:lum/>
          </a:blip>
          <a:srcRect l="3040" t="6210" r="27520" b="3110"/>
          <a:stretch>
            <a:fillRect/>
          </a:stretch>
        </p:blipFill>
        <p:spPr>
          <a:xfrm>
            <a:off x="517334" y="1879036"/>
            <a:ext cx="4776560" cy="3033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2" name="그림 1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61789" y="1907930"/>
            <a:ext cx="5715000" cy="30421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742769" y="198781"/>
            <a:ext cx="7348753" cy="637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6941478" y="1139391"/>
            <a:ext cx="5064872" cy="2287704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배달의민족 도현"/>
                <a:ea typeface="배달의민족 도현"/>
              </a:rPr>
              <a:t>- 오른쪽 -&gt; 다음 페이지로 넘김</a:t>
            </a:r>
            <a:endParaRPr lang="ko-KR" altLang="en-US" sz="2400">
              <a:latin typeface="배달의민족 도현"/>
              <a:ea typeface="배달의민족 도현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배달의민족 도현"/>
                <a:ea typeface="배달의민족 도현"/>
              </a:rPr>
              <a:t>- 왼쪽 -&gt; 이전 페이지로 넘김</a:t>
            </a:r>
            <a:endParaRPr lang="ko-KR" altLang="en-US" sz="2400">
              <a:latin typeface="배달의민족 도현"/>
              <a:ea typeface="배달의민족 도현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배달의민족 도현"/>
                <a:ea typeface="배달의민족 도현"/>
              </a:rPr>
              <a:t>- 책을 보는 와중에도 넘어갈 </a:t>
            </a:r>
            <a:r>
              <a:rPr lang="ko-KR" altLang="en-US" sz="2400">
                <a:solidFill>
                  <a:srgbClr val="ff0000"/>
                </a:solidFill>
                <a:latin typeface="배달의민족 도현"/>
                <a:ea typeface="배달의민족 도현"/>
              </a:rPr>
              <a:t>위험성</a:t>
            </a:r>
            <a:r>
              <a:rPr lang="ko-KR" altLang="en-US" sz="2400">
                <a:solidFill>
                  <a:schemeClr val="tx1"/>
                </a:solidFill>
                <a:latin typeface="배달의민족 도현"/>
                <a:ea typeface="배달의민족 도현"/>
              </a:rPr>
              <a:t>이 존재한다</a:t>
            </a:r>
            <a:r>
              <a:rPr lang="en-US" altLang="ko-KR" sz="2400">
                <a:solidFill>
                  <a:schemeClr val="tx1"/>
                </a:solidFill>
                <a:latin typeface="배달의민족 도현"/>
                <a:ea typeface="배달의민족 도현"/>
              </a:rPr>
              <a:t>.</a:t>
            </a:r>
            <a:endParaRPr lang="ko-KR" altLang="en-US" sz="2400">
              <a:solidFill>
                <a:srgbClr val="ff0000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60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2430" y="1175515"/>
            <a:ext cx="4375979" cy="3111531"/>
          </a:xfrm>
          <a:prstGeom prst="rect">
            <a:avLst/>
          </a:prstGeom>
        </p:spPr>
      </p:pic>
      <p:sp>
        <p:nvSpPr>
          <p:cNvPr id="161" name="웃는 얼굴 160"/>
          <p:cNvSpPr/>
          <p:nvPr/>
        </p:nvSpPr>
        <p:spPr>
          <a:xfrm>
            <a:off x="2598489" y="4639950"/>
            <a:ext cx="1174710" cy="8860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63" name="화살표: 아래쪽 162"/>
          <p:cNvSpPr/>
          <p:nvPr/>
        </p:nvSpPr>
        <p:spPr>
          <a:xfrm rot="13834476">
            <a:off x="4296774" y="3262823"/>
            <a:ext cx="368893" cy="169158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64" name="타원 163"/>
          <p:cNvSpPr/>
          <p:nvPr/>
        </p:nvSpPr>
        <p:spPr>
          <a:xfrm>
            <a:off x="5556373" y="2509034"/>
            <a:ext cx="707011" cy="613724"/>
          </a:xfrm>
          <a:prstGeom prst="ellipse">
            <a:avLst/>
          </a:prstGeom>
          <a:ln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r>
              <a:rPr lang="en-US" altLang="ko-KR" sz="1400" b="0" i="0" kern="0" spc="5">
                <a:solidFill>
                  <a:srgbClr val="ffffff"/>
                </a:solidFill>
                <a:latin typeface="Arial"/>
                <a:ea typeface="맑은 고딕"/>
                <a:cs typeface="맑은 고딕"/>
              </a:rPr>
              <a:t>R</a:t>
            </a:r>
            <a:endParaRPr lang="en-US" altLang="ko-KR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65" name="타원 164"/>
          <p:cNvSpPr/>
          <p:nvPr/>
        </p:nvSpPr>
        <p:spPr>
          <a:xfrm>
            <a:off x="149098" y="2530055"/>
            <a:ext cx="707011" cy="613724"/>
          </a:xfrm>
          <a:prstGeom prst="ellipse">
            <a:avLst/>
          </a:prstGeom>
          <a:ln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r>
              <a:rPr lang="en-US" altLang="ko-KR" sz="1400" b="0" i="0" kern="0" spc="5">
                <a:solidFill>
                  <a:srgbClr val="ffffff"/>
                </a:solidFill>
                <a:latin typeface="Arial"/>
                <a:ea typeface="맑은 고딕"/>
                <a:cs typeface="맑은 고딕"/>
              </a:rPr>
              <a:t>L</a:t>
            </a:r>
            <a:endParaRPr lang="en-US" altLang="ko-KR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67" name="Google Shape;154;p18"/>
          <p:cNvSpPr txBox="1"/>
          <p:nvPr/>
        </p:nvSpPr>
        <p:spPr>
          <a:xfrm>
            <a:off x="742766" y="198781"/>
            <a:ext cx="7348752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lvl="0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사용자 사용방법 발전과정(문제점)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95294" y="1464916"/>
            <a:ext cx="6401411" cy="4551711"/>
          </a:xfrm>
          <a:prstGeom prst="rect">
            <a:avLst/>
          </a:prstGeom>
        </p:spPr>
      </p:pic>
      <p:sp>
        <p:nvSpPr>
          <p:cNvPr id="176" name="타원 175"/>
          <p:cNvSpPr/>
          <p:nvPr/>
        </p:nvSpPr>
        <p:spPr>
          <a:xfrm>
            <a:off x="1097829" y="3429000"/>
            <a:ext cx="775747" cy="623543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588462" y="3429000"/>
            <a:ext cx="775747" cy="623543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80" name="Google Shape;132;p17"/>
          <p:cNvSpPr txBox="1"/>
          <p:nvPr/>
        </p:nvSpPr>
        <p:spPr>
          <a:xfrm>
            <a:off x="691349" y="432118"/>
            <a:ext cx="9832018" cy="642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사용방법 : 페이지 오른쪽에서 왼쪽으로 넘기기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95294" y="390834"/>
            <a:ext cx="6401411" cy="4551711"/>
          </a:xfrm>
          <a:prstGeom prst="rect">
            <a:avLst/>
          </a:prstGeom>
        </p:spPr>
      </p:pic>
      <p:sp>
        <p:nvSpPr>
          <p:cNvPr id="176" name="타원 175"/>
          <p:cNvSpPr/>
          <p:nvPr/>
        </p:nvSpPr>
        <p:spPr>
          <a:xfrm>
            <a:off x="1097829" y="2354918"/>
            <a:ext cx="775747" cy="623543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77" name="아래쪽 화살표 176"/>
          <p:cNvSpPr/>
          <p:nvPr/>
        </p:nvSpPr>
        <p:spPr>
          <a:xfrm rot="13839499">
            <a:off x="8847662" y="3019319"/>
            <a:ext cx="667732" cy="247453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588462" y="2354918"/>
            <a:ext cx="775747" cy="623543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79" name="TextBox 172"/>
          <p:cNvSpPr txBox="1"/>
          <p:nvPr/>
        </p:nvSpPr>
        <p:spPr>
          <a:xfrm>
            <a:off x="4660126" y="5561826"/>
            <a:ext cx="2948371" cy="553998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algn="ctr">
              <a:lnSpc>
                <a:spcPct val="150000"/>
              </a:lnSpc>
              <a:spcAft>
                <a:spcPct val="0"/>
              </a:spcAft>
              <a:defRPr lang="ko-KR" altLang="en-US"/>
            </a:pPr>
            <a:r>
              <a:rPr lang="ko-KR" altLang="en-US" sz="2000" dirty="0">
                <a:solidFill>
                  <a:srgbClr val="000000"/>
                </a:solidFill>
                <a:latin typeface="배달의민족 도현"/>
                <a:ea typeface="배달의민족 도현"/>
              </a:rPr>
              <a:t>-</a:t>
            </a:r>
            <a:r>
              <a:rPr lang="en-US" altLang="ko-KR" sz="2000" dirty="0">
                <a:solidFill>
                  <a:srgbClr val="000000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배달의민족 도현"/>
                <a:ea typeface="배달의민족 도현"/>
              </a:rPr>
              <a:t> 오른쪽 </a:t>
            </a:r>
            <a:r>
              <a:rPr lang="en-US" altLang="ko-KR" sz="2000" dirty="0" smtClean="0">
                <a:solidFill>
                  <a:srgbClr val="000000"/>
                </a:solidFill>
                <a:latin typeface="배달의민족 도현"/>
                <a:ea typeface="배달의민족 도현"/>
              </a:rPr>
              <a:t>LED</a:t>
            </a:r>
            <a:r>
              <a:rPr lang="ko-KR" altLang="en-US" sz="2000" dirty="0" smtClean="0">
                <a:solidFill>
                  <a:srgbClr val="000000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배달의민족 도현"/>
                <a:ea typeface="배달의민족 도현"/>
              </a:rPr>
              <a:t>바라보기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4660127" y="5557320"/>
            <a:ext cx="2487404" cy="54864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50000"/>
              </a:lnSpc>
              <a:spcAft>
                <a:spcPct val="0"/>
              </a:spcAft>
              <a:defRPr lang="ko-KR" altLang="en-US"/>
            </a:pPr>
            <a:r>
              <a:rPr lang="ko-KR" altLang="en-US" sz="2000">
                <a:latin typeface="배달의민족 도현"/>
                <a:ea typeface="배달의민족 도현"/>
              </a:rPr>
              <a:t>-</a:t>
            </a:r>
            <a:r>
              <a:rPr lang="en-US" altLang="ko-KR" sz="2000">
                <a:latin typeface="배달의민족 도현"/>
                <a:ea typeface="배달의민족 도현"/>
              </a:rPr>
              <a:t> </a:t>
            </a:r>
            <a:r>
              <a:rPr lang="ko-KR" altLang="en-US" sz="2000">
                <a:latin typeface="배달의민족 도현"/>
                <a:ea typeface="배달의민족 도현"/>
              </a:rPr>
              <a:t> </a:t>
            </a:r>
            <a:r>
              <a:rPr lang="en-US" altLang="ko-KR" sz="2000">
                <a:latin typeface="배달의민족 도현"/>
                <a:ea typeface="배달의민족 도현"/>
              </a:rPr>
              <a:t>LED</a:t>
            </a:r>
            <a:r>
              <a:rPr lang="ko-KR" altLang="en-US" sz="2000">
                <a:latin typeface="배달의민족 도현"/>
                <a:ea typeface="배달의민족 도현"/>
              </a:rPr>
              <a:t> 3초간 켜짐 </a:t>
            </a:r>
          </a:p>
        </p:txBody>
      </p:sp>
      <p:pic>
        <p:nvPicPr>
          <p:cNvPr id="17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95294" y="390834"/>
            <a:ext cx="6401411" cy="4551711"/>
          </a:xfrm>
          <a:prstGeom prst="rect">
            <a:avLst/>
          </a:prstGeom>
        </p:spPr>
      </p:pic>
      <p:sp>
        <p:nvSpPr>
          <p:cNvPr id="176" name="타원 175"/>
          <p:cNvSpPr/>
          <p:nvPr/>
        </p:nvSpPr>
        <p:spPr>
          <a:xfrm>
            <a:off x="1097829" y="2354918"/>
            <a:ext cx="775747" cy="623543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77" name="아래쪽 화살표 176"/>
          <p:cNvSpPr/>
          <p:nvPr/>
        </p:nvSpPr>
        <p:spPr>
          <a:xfrm rot="14473645">
            <a:off x="8145820" y="3049849"/>
            <a:ext cx="667732" cy="247453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0" name="해 9"/>
          <p:cNvSpPr/>
          <p:nvPr/>
        </p:nvSpPr>
        <p:spPr>
          <a:xfrm>
            <a:off x="10351808" y="2106972"/>
            <a:ext cx="1237268" cy="1119433"/>
          </a:xfrm>
          <a:prstGeom prst="sun">
            <a:avLst>
              <a:gd name="adj" fmla="val 25000"/>
            </a:avLst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3473678" y="5586236"/>
            <a:ext cx="5635815" cy="553998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50000"/>
              </a:lnSpc>
              <a:spcAft>
                <a:spcPct val="0"/>
              </a:spcAft>
              <a:defRPr lang="ko-KR" altLang="en-US"/>
            </a:pPr>
            <a:r>
              <a:rPr lang="ko-KR" altLang="en-US" sz="2000" dirty="0">
                <a:latin typeface="배달의민족 도현"/>
                <a:ea typeface="배달의민족 도현"/>
              </a:rPr>
              <a:t>-</a:t>
            </a:r>
            <a:r>
              <a:rPr lang="en-US" altLang="ko-KR" sz="2000" dirty="0">
                <a:latin typeface="배달의민족 도현"/>
                <a:ea typeface="배달의민족 도현"/>
              </a:rPr>
              <a:t> </a:t>
            </a:r>
            <a:r>
              <a:rPr lang="ko-KR" altLang="en-US" sz="2000" dirty="0">
                <a:latin typeface="배달의민족 도현"/>
                <a:ea typeface="배달의민족 도현"/>
              </a:rPr>
              <a:t>그 사이에 왼쪽 </a:t>
            </a:r>
            <a:r>
              <a:rPr lang="en-US" altLang="ko-KR" sz="2000" dirty="0" smtClean="0">
                <a:latin typeface="배달의민족 도현"/>
                <a:ea typeface="배달의민족 도현"/>
              </a:rPr>
              <a:t>LED</a:t>
            </a:r>
            <a:r>
              <a:rPr lang="ko-KR" altLang="en-US" sz="2000" dirty="0" smtClean="0">
                <a:latin typeface="배달의민족 도현"/>
                <a:ea typeface="배달의민족 도현"/>
              </a:rPr>
              <a:t>를 </a:t>
            </a:r>
            <a:r>
              <a:rPr lang="ko-KR" altLang="en-US" sz="2000" dirty="0">
                <a:latin typeface="배달의민족 도현"/>
                <a:ea typeface="배달의민족 도현"/>
              </a:rPr>
              <a:t>보면 페이지가 넘어감</a:t>
            </a:r>
          </a:p>
        </p:txBody>
      </p:sp>
      <p:pic>
        <p:nvPicPr>
          <p:cNvPr id="17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95294" y="390834"/>
            <a:ext cx="6401411" cy="4551711"/>
          </a:xfrm>
          <a:prstGeom prst="rect">
            <a:avLst/>
          </a:prstGeom>
        </p:spPr>
      </p:pic>
      <p:sp>
        <p:nvSpPr>
          <p:cNvPr id="176" name="타원 175"/>
          <p:cNvSpPr/>
          <p:nvPr/>
        </p:nvSpPr>
        <p:spPr>
          <a:xfrm>
            <a:off x="1097829" y="2354918"/>
            <a:ext cx="775747" cy="623543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77" name="아래쪽 화살표 176"/>
          <p:cNvSpPr/>
          <p:nvPr/>
        </p:nvSpPr>
        <p:spPr>
          <a:xfrm rot="7845786">
            <a:off x="3756874" y="3252460"/>
            <a:ext cx="667732" cy="247453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0" name="해 9"/>
          <p:cNvSpPr/>
          <p:nvPr/>
        </p:nvSpPr>
        <p:spPr>
          <a:xfrm>
            <a:off x="10351808" y="2106972"/>
            <a:ext cx="1237268" cy="1119433"/>
          </a:xfrm>
          <a:prstGeom prst="sun">
            <a:avLst>
              <a:gd name="adj" fmla="val 25000"/>
            </a:avLst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742769" y="198781"/>
            <a:ext cx="7348753" cy="637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160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2430" y="1175515"/>
            <a:ext cx="4375979" cy="3111531"/>
          </a:xfrm>
          <a:prstGeom prst="rect">
            <a:avLst/>
          </a:prstGeom>
        </p:spPr>
      </p:pic>
      <p:sp>
        <p:nvSpPr>
          <p:cNvPr id="161" name="웃는 얼굴 160"/>
          <p:cNvSpPr/>
          <p:nvPr/>
        </p:nvSpPr>
        <p:spPr>
          <a:xfrm>
            <a:off x="2598489" y="4639950"/>
            <a:ext cx="1174710" cy="8860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63" name="화살표: 아래쪽 162"/>
          <p:cNvSpPr/>
          <p:nvPr/>
        </p:nvSpPr>
        <p:spPr>
          <a:xfrm rot="13834477">
            <a:off x="4296774" y="3262823"/>
            <a:ext cx="368893" cy="169158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64" name="타원 163"/>
          <p:cNvSpPr/>
          <p:nvPr/>
        </p:nvSpPr>
        <p:spPr>
          <a:xfrm>
            <a:off x="5556373" y="2509034"/>
            <a:ext cx="707011" cy="613724"/>
          </a:xfrm>
          <a:prstGeom prst="ellipse">
            <a:avLst/>
          </a:prstGeom>
          <a:ln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r>
              <a:rPr lang="en-US" altLang="ko-KR" sz="1400" b="0" i="0" kern="0" spc="5">
                <a:solidFill>
                  <a:srgbClr val="FFFFFF"/>
                </a:solidFill>
                <a:latin typeface="Arial"/>
                <a:ea typeface="맑은 고딕"/>
                <a:cs typeface="맑은 고딕"/>
              </a:rPr>
              <a:t>R</a:t>
            </a:r>
          </a:p>
        </p:txBody>
      </p:sp>
      <p:sp>
        <p:nvSpPr>
          <p:cNvPr id="165" name="타원 164"/>
          <p:cNvSpPr/>
          <p:nvPr/>
        </p:nvSpPr>
        <p:spPr>
          <a:xfrm>
            <a:off x="149098" y="2530055"/>
            <a:ext cx="707011" cy="613724"/>
          </a:xfrm>
          <a:prstGeom prst="ellipse">
            <a:avLst/>
          </a:prstGeom>
          <a:ln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r>
              <a:rPr lang="en-US" altLang="ko-KR" sz="1400" b="0" i="0" kern="0" spc="5">
                <a:solidFill>
                  <a:srgbClr val="FFFFFF"/>
                </a:solidFill>
                <a:latin typeface="Arial"/>
                <a:ea typeface="맑은 고딕"/>
                <a:cs typeface="맑은 고딕"/>
              </a:rPr>
              <a:t>L</a:t>
            </a:r>
          </a:p>
        </p:txBody>
      </p:sp>
      <p:sp>
        <p:nvSpPr>
          <p:cNvPr id="167" name="해 9"/>
          <p:cNvSpPr/>
          <p:nvPr/>
        </p:nvSpPr>
        <p:spPr>
          <a:xfrm>
            <a:off x="5544208" y="1206672"/>
            <a:ext cx="769373" cy="785222"/>
          </a:xfrm>
          <a:prstGeom prst="sun">
            <a:avLst>
              <a:gd name="adj" fmla="val 25000"/>
            </a:avLst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68" name="Google Shape;154;p18"/>
          <p:cNvSpPr txBox="1"/>
          <p:nvPr/>
        </p:nvSpPr>
        <p:spPr>
          <a:xfrm>
            <a:off x="742769" y="198294"/>
            <a:ext cx="7348753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 dirty="0" smtClean="0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사용자 사용방법 </a:t>
            </a:r>
            <a:r>
              <a:rPr lang="ko-KR" altLang="en-US" sz="3600" b="1" dirty="0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발전과정(해결책)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26935" y="1180202"/>
            <a:ext cx="5064872" cy="2862322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arenR"/>
              <a:defRPr lang="ko-KR" altLang="en-US"/>
            </a:pPr>
            <a:r>
              <a:rPr lang="ko-KR" altLang="en-US" sz="2000" dirty="0" smtClean="0">
                <a:latin typeface="배달의민족 도현"/>
                <a:ea typeface="배달의민족 도현"/>
              </a:rPr>
              <a:t>책을 </a:t>
            </a:r>
            <a:r>
              <a:rPr lang="ko-KR" altLang="en-US" sz="2000" dirty="0">
                <a:latin typeface="배달의민족 도현"/>
                <a:ea typeface="배달의민족 도현"/>
              </a:rPr>
              <a:t>볼 때 자연스럽게 오른쪽에서 왼쪽을 보기 때문에 그 모션을 </a:t>
            </a:r>
            <a:r>
              <a:rPr lang="ko-KR" altLang="en-US" sz="2000" dirty="0" smtClean="0">
                <a:latin typeface="배달의민족 도현"/>
                <a:ea typeface="배달의민족 도현"/>
              </a:rPr>
              <a:t>채택</a:t>
            </a:r>
            <a:endParaRPr lang="en-US" altLang="ko-KR" sz="2000" dirty="0" smtClean="0">
              <a:latin typeface="배달의민족 도현"/>
              <a:ea typeface="배달의민족 도현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2000" dirty="0" smtClean="0">
              <a:latin typeface="배달의민족 도현"/>
              <a:ea typeface="배달의민족 도현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000" dirty="0">
                <a:latin typeface="배달의민족 도현"/>
                <a:ea typeface="배달의민족 도현"/>
              </a:rPr>
              <a:t>2</a:t>
            </a:r>
            <a:r>
              <a:rPr lang="en-US" altLang="ko-KR" sz="2000" dirty="0" smtClean="0">
                <a:latin typeface="배달의민족 도현"/>
                <a:ea typeface="배달의민족 도현"/>
              </a:rPr>
              <a:t>) </a:t>
            </a:r>
            <a:r>
              <a:rPr lang="ko-KR" altLang="en-US" sz="2000" dirty="0" smtClean="0">
                <a:latin typeface="배달의민족 도현"/>
                <a:ea typeface="배달의민족 도현"/>
              </a:rPr>
              <a:t>한 번의 확인과정을 거치기 때문에 </a:t>
            </a:r>
            <a:r>
              <a:rPr lang="en-US" altLang="ko-KR" sz="2000" dirty="0" smtClean="0">
                <a:latin typeface="배달의민족 도현"/>
                <a:ea typeface="배달의민족 도현"/>
              </a:rPr>
              <a:t>(LED</a:t>
            </a:r>
            <a:r>
              <a:rPr lang="ko-KR" altLang="en-US" sz="2000" dirty="0" smtClean="0">
                <a:latin typeface="배달의민족 도현"/>
                <a:ea typeface="배달의민족 도현"/>
              </a:rPr>
              <a:t>를 켜준다</a:t>
            </a:r>
            <a:r>
              <a:rPr lang="en-US" altLang="ko-KR" sz="2000" dirty="0" smtClean="0">
                <a:latin typeface="배달의민족 도현"/>
                <a:ea typeface="배달의민족 도현"/>
              </a:rPr>
              <a:t>.) </a:t>
            </a:r>
            <a:r>
              <a:rPr lang="ko-KR" altLang="en-US" sz="2000" dirty="0" smtClean="0">
                <a:latin typeface="배달의민족 도현"/>
                <a:ea typeface="배달의민족 도현"/>
              </a:rPr>
              <a:t>안전하게 페이지를 넘길 수 있다</a:t>
            </a:r>
            <a:r>
              <a:rPr lang="en-US" altLang="ko-KR" sz="2000" dirty="0" smtClean="0">
                <a:latin typeface="배달의민족 도현"/>
                <a:ea typeface="배달의민족 도현"/>
              </a:rPr>
              <a:t>.</a:t>
            </a:r>
            <a:endParaRPr lang="ko-KR" altLang="en-US" sz="2000" dirty="0"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19129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821858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5488479" y="399489"/>
            <a:ext cx="2181032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Ratio</a:t>
            </a: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ko-KR" altLang="en-US" sz="36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TextBox 13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9128" y="4726852"/>
            <a:ext cx="11779624" cy="2031325"/>
          </a:xfrm>
          <a:prstGeom prst="rect">
            <a:avLst/>
          </a:prstGeom>
          <a:blipFill rotWithShape="1">
            <a:blip r:embed="rId2"/>
            <a:stretch>
              <a:fillRect t="-2690" b="-4490"/>
            </a:stretch>
          </a:blipFill>
        </p:spPr>
        <p:txBody>
          <a:bodyPr/>
          <a:lstStyle/>
          <a:p>
            <a:pPr lvl="0">
              <a:defRPr lang="ko-KR" altLang="en-US"/>
            </a:pPr>
            <a:r>
              <a:rPr lang="ko-KR" altLang="en-US">
                <a:noFill/>
              </a:rPr>
              <a:t> </a:t>
            </a:r>
            <a:endParaRPr lang="ko-KR" altLang="en-US">
              <a:noFill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1155032" y="1351111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1025" name="_x273373664" descr="DRW0000454c275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23445" y="1672421"/>
            <a:ext cx="3046287" cy="2271706"/>
          </a:xfrm>
          <a:prstGeom prst="rect">
            <a:avLst/>
          </a:prstGeom>
          <a:noFill/>
        </p:spPr>
      </p:pic>
      <p:sp>
        <p:nvSpPr>
          <p:cNvPr id="3" name="Rectangle 4"/>
          <p:cNvSpPr>
            <a:spLocks noChangeArrowheads="1"/>
          </p:cNvSpPr>
          <p:nvPr/>
        </p:nvSpPr>
        <p:spPr>
          <a:xfrm>
            <a:off x="5663610" y="1565809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normAutofit lnSpcReduction="0"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1027" name="_x273411104" descr="DRW0000454c276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556029" y="1736137"/>
            <a:ext cx="4896681" cy="2240235"/>
          </a:xfrm>
          <a:prstGeom prst="rect">
            <a:avLst/>
          </a:prstGeom>
          <a:noFill/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54;p18"/>
          <p:cNvSpPr txBox="1"/>
          <p:nvPr/>
        </p:nvSpPr>
        <p:spPr>
          <a:xfrm>
            <a:off x="742769" y="198294"/>
            <a:ext cx="7348752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고정된 </a:t>
            </a: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Ratio</a:t>
            </a: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threshold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1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66257" y="1406626"/>
            <a:ext cx="4198514" cy="2985345"/>
          </a:xfrm>
          <a:prstGeom prst="rect">
            <a:avLst/>
          </a:prstGeom>
        </p:spPr>
      </p:pic>
      <p:sp>
        <p:nvSpPr>
          <p:cNvPr id="13" name="웃는 얼굴 160"/>
          <p:cNvSpPr/>
          <p:nvPr/>
        </p:nvSpPr>
        <p:spPr>
          <a:xfrm>
            <a:off x="3155109" y="4418957"/>
            <a:ext cx="881033" cy="8860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54895" y="2112565"/>
            <a:ext cx="559505" cy="484700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231807" y="2083246"/>
            <a:ext cx="559505" cy="484700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926935" y="1180202"/>
            <a:ext cx="5064872" cy="3285118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arenR"/>
              <a:defRPr lang="ko-KR" altLang="en-US"/>
            </a:pPr>
            <a:r>
              <a:rPr lang="ko-KR" altLang="en-US" sz="2000">
                <a:latin typeface="배달의민족 도현"/>
                <a:ea typeface="배달의민족 도현"/>
              </a:rPr>
              <a:t>고정된 </a:t>
            </a:r>
            <a:r>
              <a:rPr lang="en-US" altLang="ko-KR" sz="2000">
                <a:latin typeface="배달의민족 도현"/>
                <a:ea typeface="배달의민족 도현"/>
              </a:rPr>
              <a:t>Ratio</a:t>
            </a:r>
            <a:r>
              <a:rPr lang="ko-KR" altLang="en-US" sz="2000">
                <a:latin typeface="배달의민족 도현"/>
                <a:ea typeface="배달의민족 도현"/>
              </a:rPr>
              <a:t> </a:t>
            </a:r>
            <a:r>
              <a:rPr lang="en-US" altLang="ko-KR" sz="2000">
                <a:latin typeface="배달의민족 도현"/>
                <a:ea typeface="배달의민족 도현"/>
              </a:rPr>
              <a:t>threshold</a:t>
            </a:r>
            <a:r>
              <a:rPr lang="ko-KR" altLang="en-US" sz="2000">
                <a:latin typeface="배달의민족 도현"/>
                <a:ea typeface="배달의민족 도현"/>
              </a:rPr>
              <a:t>를 사용하면 사용자의 위치에 따라서 고개를 돌리는 정도가 달라지는 것을 반영할 수 없다</a:t>
            </a:r>
            <a:r>
              <a:rPr lang="en-US" altLang="ko-KR" sz="2000">
                <a:latin typeface="배달의민족 도현"/>
                <a:ea typeface="배달의민족 도현"/>
              </a:rPr>
              <a:t>.</a:t>
            </a:r>
            <a:endParaRPr lang="en-US" altLang="ko-KR" sz="2000">
              <a:latin typeface="배달의민족 도현"/>
              <a:ea typeface="배달의민족 도현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arenR"/>
              <a:defRPr lang="ko-KR" altLang="en-US"/>
            </a:pPr>
            <a:endParaRPr lang="en-US" altLang="ko-KR" sz="2000">
              <a:latin typeface="배달의민족 도현"/>
              <a:ea typeface="배달의민족 도현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arenR"/>
              <a:defRPr lang="ko-KR" altLang="en-US"/>
            </a:pPr>
            <a:r>
              <a:rPr lang="ko-KR" altLang="en-US" sz="2000">
                <a:latin typeface="배달의민족 도현"/>
                <a:ea typeface="배달의민족 도현"/>
              </a:rPr>
              <a:t>만약 </a:t>
            </a:r>
            <a:r>
              <a:rPr lang="en-US" altLang="ko-KR" sz="2000">
                <a:latin typeface="배달의민족 도현"/>
                <a:ea typeface="배달의민족 도현"/>
              </a:rPr>
              <a:t>1)</a:t>
            </a:r>
            <a:r>
              <a:rPr lang="ko-KR" altLang="en-US" sz="2000">
                <a:latin typeface="배달의민족 도현"/>
                <a:ea typeface="배달의민족 도현"/>
              </a:rPr>
              <a:t>의 조건을 만족시키려면 </a:t>
            </a:r>
            <a:r>
              <a:rPr lang="en-US" altLang="ko-KR" sz="2000">
                <a:latin typeface="배달의민족 도현"/>
                <a:ea typeface="배달의민족 도현"/>
              </a:rPr>
              <a:t>Ratio</a:t>
            </a:r>
            <a:r>
              <a:rPr lang="ko-KR" altLang="en-US" sz="2000">
                <a:latin typeface="배달의민족 도현"/>
                <a:ea typeface="배달의민족 도현"/>
              </a:rPr>
              <a:t>값이 커져야 하는데 이는 </a:t>
            </a:r>
            <a:r>
              <a:rPr lang="en-US" altLang="ko-KR" sz="2000">
                <a:latin typeface="배달의민족 도현"/>
                <a:ea typeface="배달의민족 도현"/>
              </a:rPr>
              <a:t>opencv</a:t>
            </a:r>
            <a:r>
              <a:rPr lang="ko-KR" altLang="en-US" sz="2000">
                <a:latin typeface="배달의민족 도현"/>
                <a:ea typeface="배달의민족 도현"/>
              </a:rPr>
              <a:t>에서 인식이 안될 수 있다</a:t>
            </a:r>
            <a:r>
              <a:rPr lang="en-US" altLang="ko-KR" sz="2000">
                <a:latin typeface="배달의민족 도현"/>
                <a:ea typeface="배달의민족 도현"/>
              </a:rPr>
              <a:t>.</a:t>
            </a:r>
            <a:endParaRPr lang="ko-KR" altLang="en-US" sz="2000">
              <a:latin typeface="배달의민족 도현"/>
              <a:ea typeface="배달의민족 도현"/>
            </a:endParaRPr>
          </a:p>
        </p:txBody>
      </p:sp>
      <p:sp>
        <p:nvSpPr>
          <p:cNvPr id="22" name="아래쪽 화살표 21"/>
          <p:cNvSpPr/>
          <p:nvPr/>
        </p:nvSpPr>
        <p:spPr>
          <a:xfrm rot="7771666">
            <a:off x="1992084" y="1897139"/>
            <a:ext cx="201761" cy="3283660"/>
          </a:xfrm>
          <a:prstGeom prst="downArrow">
            <a:avLst>
              <a:gd name="adj1" fmla="val 50000"/>
              <a:gd name="adj2" fmla="val 61808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3" name="아래쪽 화살표 22"/>
          <p:cNvSpPr/>
          <p:nvPr/>
        </p:nvSpPr>
        <p:spPr>
          <a:xfrm rot="13559500">
            <a:off x="4977840" y="1890533"/>
            <a:ext cx="232359" cy="3287555"/>
          </a:xfrm>
          <a:prstGeom prst="downArrow">
            <a:avLst>
              <a:gd name="adj1" fmla="val 50000"/>
              <a:gd name="adj2" fmla="val 61808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54;p18"/>
          <p:cNvSpPr txBox="1"/>
          <p:nvPr/>
        </p:nvSpPr>
        <p:spPr>
          <a:xfrm>
            <a:off x="742769" y="198294"/>
            <a:ext cx="7348752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고정된 </a:t>
            </a: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Ratio</a:t>
            </a: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threshold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1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66257" y="1406626"/>
            <a:ext cx="4198514" cy="2985345"/>
          </a:xfrm>
          <a:prstGeom prst="rect">
            <a:avLst/>
          </a:prstGeom>
        </p:spPr>
      </p:pic>
      <p:sp>
        <p:nvSpPr>
          <p:cNvPr id="13" name="웃는 얼굴 160"/>
          <p:cNvSpPr/>
          <p:nvPr/>
        </p:nvSpPr>
        <p:spPr>
          <a:xfrm>
            <a:off x="3548545" y="4418956"/>
            <a:ext cx="881033" cy="8860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54895" y="2112565"/>
            <a:ext cx="559505" cy="484700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231807" y="2083246"/>
            <a:ext cx="559505" cy="484700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926935" y="1180202"/>
            <a:ext cx="5064872" cy="3285118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arenR"/>
              <a:defRPr lang="ko-KR" altLang="en-US"/>
            </a:pPr>
            <a:r>
              <a:rPr lang="ko-KR" altLang="en-US" sz="2000">
                <a:latin typeface="배달의민족 도현"/>
                <a:ea typeface="배달의민족 도현"/>
              </a:rPr>
              <a:t>고정된 </a:t>
            </a:r>
            <a:r>
              <a:rPr lang="en-US" altLang="ko-KR" sz="2000">
                <a:latin typeface="배달의민족 도현"/>
                <a:ea typeface="배달의민족 도현"/>
              </a:rPr>
              <a:t>Ratio</a:t>
            </a:r>
            <a:r>
              <a:rPr lang="ko-KR" altLang="en-US" sz="2000">
                <a:latin typeface="배달의민족 도현"/>
                <a:ea typeface="배달의민족 도현"/>
              </a:rPr>
              <a:t> </a:t>
            </a:r>
            <a:r>
              <a:rPr lang="en-US" altLang="ko-KR" sz="2000">
                <a:latin typeface="배달의민족 도현"/>
                <a:ea typeface="배달의민족 도현"/>
              </a:rPr>
              <a:t>threshold</a:t>
            </a:r>
            <a:r>
              <a:rPr lang="ko-KR" altLang="en-US" sz="2000">
                <a:latin typeface="배달의민족 도현"/>
                <a:ea typeface="배달의민족 도현"/>
              </a:rPr>
              <a:t>를 사용하면 사용자의 위치에 따라서 고개를 돌리는 정도가 달라지는 것을 반영할 수 없다</a:t>
            </a:r>
            <a:r>
              <a:rPr lang="en-US" altLang="ko-KR" sz="2000">
                <a:latin typeface="배달의민족 도현"/>
                <a:ea typeface="배달의민족 도현"/>
              </a:rPr>
              <a:t>.</a:t>
            </a:r>
            <a:endParaRPr lang="en-US" altLang="ko-KR" sz="2000">
              <a:latin typeface="배달의민족 도현"/>
              <a:ea typeface="배달의민족 도현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arenR"/>
              <a:defRPr lang="ko-KR" altLang="en-US"/>
            </a:pPr>
            <a:endParaRPr lang="en-US" altLang="ko-KR" sz="2000">
              <a:latin typeface="배달의민족 도현"/>
              <a:ea typeface="배달의민족 도현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arenR"/>
              <a:defRPr lang="ko-KR" altLang="en-US"/>
            </a:pPr>
            <a:r>
              <a:rPr lang="ko-KR" altLang="en-US" sz="2000">
                <a:latin typeface="배달의민족 도현"/>
                <a:ea typeface="배달의민족 도현"/>
              </a:rPr>
              <a:t>만약 </a:t>
            </a:r>
            <a:r>
              <a:rPr lang="en-US" altLang="ko-KR" sz="2000">
                <a:latin typeface="배달의민족 도현"/>
                <a:ea typeface="배달의민족 도현"/>
              </a:rPr>
              <a:t>1)</a:t>
            </a:r>
            <a:r>
              <a:rPr lang="ko-KR" altLang="en-US" sz="2000">
                <a:latin typeface="배달의민족 도현"/>
                <a:ea typeface="배달의민족 도현"/>
              </a:rPr>
              <a:t>의 조건을 만족시키려면 </a:t>
            </a:r>
            <a:r>
              <a:rPr lang="en-US" altLang="ko-KR" sz="2000">
                <a:latin typeface="배달의민족 도현"/>
                <a:ea typeface="배달의민족 도현"/>
              </a:rPr>
              <a:t>Ratio</a:t>
            </a:r>
            <a:r>
              <a:rPr lang="ko-KR" altLang="en-US" sz="2000">
                <a:latin typeface="배달의민족 도현"/>
                <a:ea typeface="배달의민족 도현"/>
              </a:rPr>
              <a:t>값이 커져야 하는데 이는 </a:t>
            </a:r>
            <a:r>
              <a:rPr lang="en-US" altLang="ko-KR" sz="2000">
                <a:latin typeface="배달의민족 도현"/>
                <a:ea typeface="배달의민족 도현"/>
              </a:rPr>
              <a:t>opencv</a:t>
            </a:r>
            <a:r>
              <a:rPr lang="ko-KR" altLang="en-US" sz="2000">
                <a:latin typeface="배달의민족 도현"/>
                <a:ea typeface="배달의민족 도현"/>
              </a:rPr>
              <a:t>에서 인식이 안될 수 있다</a:t>
            </a:r>
            <a:r>
              <a:rPr lang="en-US" altLang="ko-KR" sz="2000">
                <a:latin typeface="배달의민족 도현"/>
                <a:ea typeface="배달의민족 도현"/>
              </a:rPr>
              <a:t>.</a:t>
            </a:r>
            <a:endParaRPr lang="ko-KR" altLang="en-US" sz="2000">
              <a:latin typeface="배달의민족 도현"/>
              <a:ea typeface="배달의민족 도현"/>
            </a:endParaRPr>
          </a:p>
        </p:txBody>
      </p:sp>
      <p:sp>
        <p:nvSpPr>
          <p:cNvPr id="22" name="아래쪽 화살표 21"/>
          <p:cNvSpPr/>
          <p:nvPr/>
        </p:nvSpPr>
        <p:spPr>
          <a:xfrm rot="7771666">
            <a:off x="2385520" y="1897138"/>
            <a:ext cx="201761" cy="3283660"/>
          </a:xfrm>
          <a:prstGeom prst="downArrow">
            <a:avLst>
              <a:gd name="adj1" fmla="val 50000"/>
              <a:gd name="adj2" fmla="val 61808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3" name="아래쪽 화살표 22"/>
          <p:cNvSpPr/>
          <p:nvPr/>
        </p:nvSpPr>
        <p:spPr>
          <a:xfrm rot="13559500">
            <a:off x="5371276" y="1890532"/>
            <a:ext cx="232359" cy="3287555"/>
          </a:xfrm>
          <a:prstGeom prst="downArrow">
            <a:avLst>
              <a:gd name="adj1" fmla="val 50000"/>
              <a:gd name="adj2" fmla="val 61808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4" name="웃는 얼굴 160"/>
          <p:cNvSpPr/>
          <p:nvPr/>
        </p:nvSpPr>
        <p:spPr>
          <a:xfrm>
            <a:off x="2319948" y="4418956"/>
            <a:ext cx="881033" cy="8860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 rot="7771666">
            <a:off x="1156923" y="1897138"/>
            <a:ext cx="201761" cy="3283660"/>
          </a:xfrm>
          <a:prstGeom prst="downArrow">
            <a:avLst>
              <a:gd name="adj1" fmla="val 50000"/>
              <a:gd name="adj2" fmla="val 61808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17" name="아래쪽 화살표 16"/>
          <p:cNvSpPr/>
          <p:nvPr/>
        </p:nvSpPr>
        <p:spPr>
          <a:xfrm rot="13559500">
            <a:off x="4142679" y="1890532"/>
            <a:ext cx="232359" cy="3287555"/>
          </a:xfrm>
          <a:prstGeom prst="downArrow">
            <a:avLst>
              <a:gd name="adj1" fmla="val 50000"/>
              <a:gd name="adj2" fmla="val 61808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6823052" y="1297885"/>
            <a:ext cx="4583072" cy="3951414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493049" y="2308312"/>
            <a:ext cx="5301902" cy="15569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i="0">
                <a:solidFill>
                  <a:schemeClr val="lt1"/>
                </a:solidFill>
                <a:latin typeface="나눔고딕"/>
                <a:ea typeface="나눔고딕"/>
              </a:rPr>
              <a:t>손을 쓰지 않고</a:t>
            </a: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200" b="1" i="0">
              <a:solidFill>
                <a:schemeClr val="lt1"/>
              </a:solidFill>
              <a:latin typeface="나눔고딕"/>
              <a:ea typeface="나눔고딕"/>
            </a:endParaRPr>
          </a:p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i="0">
                <a:solidFill>
                  <a:schemeClr val="lt1"/>
                </a:solidFill>
                <a:latin typeface="나눔고딕"/>
                <a:ea typeface="나눔고딕"/>
              </a:rPr>
              <a:t>책을 넘겨주는 기계</a:t>
            </a: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4164" y="972553"/>
            <a:ext cx="4428510" cy="46622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54;p18"/>
          <p:cNvSpPr txBox="1"/>
          <p:nvPr/>
        </p:nvSpPr>
        <p:spPr>
          <a:xfrm>
            <a:off x="742769" y="198294"/>
            <a:ext cx="7348752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고정된 </a:t>
            </a: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Ratio</a:t>
            </a: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threshold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1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66257" y="1406626"/>
            <a:ext cx="4198514" cy="2985345"/>
          </a:xfrm>
          <a:prstGeom prst="rect">
            <a:avLst/>
          </a:prstGeom>
        </p:spPr>
      </p:pic>
      <p:sp>
        <p:nvSpPr>
          <p:cNvPr id="13" name="웃는 얼굴 160"/>
          <p:cNvSpPr/>
          <p:nvPr/>
        </p:nvSpPr>
        <p:spPr>
          <a:xfrm>
            <a:off x="3155109" y="4418957"/>
            <a:ext cx="881033" cy="8860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4" name="웃는 얼굴 160"/>
          <p:cNvSpPr/>
          <p:nvPr/>
        </p:nvSpPr>
        <p:spPr>
          <a:xfrm>
            <a:off x="1009250" y="4418379"/>
            <a:ext cx="881033" cy="8860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5" name="웃는 얼굴 160"/>
          <p:cNvSpPr/>
          <p:nvPr/>
        </p:nvSpPr>
        <p:spPr>
          <a:xfrm>
            <a:off x="5145955" y="4418379"/>
            <a:ext cx="881033" cy="886031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54895" y="2112565"/>
            <a:ext cx="559505" cy="484700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231807" y="2083246"/>
            <a:ext cx="559505" cy="484700"/>
          </a:xfrm>
          <a:prstGeom prst="ellipse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926935" y="1180202"/>
            <a:ext cx="5064872" cy="3285118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arenR"/>
              <a:defRPr lang="ko-KR" altLang="en-US"/>
            </a:pPr>
            <a:r>
              <a:rPr lang="ko-KR" altLang="en-US" sz="2000">
                <a:latin typeface="배달의민족 도현"/>
                <a:ea typeface="배달의민족 도현"/>
              </a:rPr>
              <a:t>고정된 </a:t>
            </a:r>
            <a:r>
              <a:rPr lang="en-US" altLang="ko-KR" sz="2000">
                <a:latin typeface="배달의민족 도현"/>
                <a:ea typeface="배달의민족 도현"/>
              </a:rPr>
              <a:t>Ratio</a:t>
            </a:r>
            <a:r>
              <a:rPr lang="ko-KR" altLang="en-US" sz="2000">
                <a:latin typeface="배달의민족 도현"/>
                <a:ea typeface="배달의민족 도현"/>
              </a:rPr>
              <a:t> </a:t>
            </a:r>
            <a:r>
              <a:rPr lang="en-US" altLang="ko-KR" sz="2000">
                <a:latin typeface="배달의민족 도현"/>
                <a:ea typeface="배달의민족 도현"/>
              </a:rPr>
              <a:t>threshold</a:t>
            </a:r>
            <a:r>
              <a:rPr lang="ko-KR" altLang="en-US" sz="2000">
                <a:latin typeface="배달의민족 도현"/>
                <a:ea typeface="배달의민족 도현"/>
              </a:rPr>
              <a:t>를 사용하면 사용자의 위치에 따라서 고개를 돌리는 정도가 달라지는 것을 반영할 수 없다</a:t>
            </a:r>
            <a:r>
              <a:rPr lang="en-US" altLang="ko-KR" sz="2000">
                <a:latin typeface="배달의민족 도현"/>
                <a:ea typeface="배달의민족 도현"/>
              </a:rPr>
              <a:t>.</a:t>
            </a:r>
            <a:endParaRPr lang="en-US" altLang="ko-KR" sz="2000">
              <a:latin typeface="배달의민족 도현"/>
              <a:ea typeface="배달의민족 도현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arenR"/>
              <a:defRPr lang="ko-KR" altLang="en-US"/>
            </a:pPr>
            <a:endParaRPr lang="en-US" altLang="ko-KR" sz="2000">
              <a:latin typeface="배달의민족 도현"/>
              <a:ea typeface="배달의민족 도현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arenR"/>
              <a:defRPr lang="ko-KR" altLang="en-US"/>
            </a:pPr>
            <a:r>
              <a:rPr lang="ko-KR" altLang="en-US" sz="2000">
                <a:latin typeface="배달의민족 도현"/>
                <a:ea typeface="배달의민족 도현"/>
              </a:rPr>
              <a:t>만약 </a:t>
            </a:r>
            <a:r>
              <a:rPr lang="en-US" altLang="ko-KR" sz="2000">
                <a:latin typeface="배달의민족 도현"/>
                <a:ea typeface="배달의민족 도현"/>
              </a:rPr>
              <a:t>1)</a:t>
            </a:r>
            <a:r>
              <a:rPr lang="ko-KR" altLang="en-US" sz="2000">
                <a:latin typeface="배달의민족 도현"/>
                <a:ea typeface="배달의민족 도현"/>
              </a:rPr>
              <a:t>의 조건을 만족시키려면 </a:t>
            </a:r>
            <a:r>
              <a:rPr lang="en-US" altLang="ko-KR" sz="2000">
                <a:latin typeface="배달의민족 도현"/>
                <a:ea typeface="배달의민족 도현"/>
              </a:rPr>
              <a:t>Ratio</a:t>
            </a:r>
            <a:r>
              <a:rPr lang="ko-KR" altLang="en-US" sz="2000">
                <a:latin typeface="배달의민족 도현"/>
                <a:ea typeface="배달의민족 도현"/>
              </a:rPr>
              <a:t>값이 커져야 하는데 이는 </a:t>
            </a:r>
            <a:r>
              <a:rPr lang="en-US" altLang="ko-KR" sz="2000">
                <a:latin typeface="배달의민족 도현"/>
                <a:ea typeface="배달의민족 도현"/>
              </a:rPr>
              <a:t>opencv</a:t>
            </a:r>
            <a:r>
              <a:rPr lang="ko-KR" altLang="en-US" sz="2000">
                <a:latin typeface="배달의민족 도현"/>
                <a:ea typeface="배달의민족 도현"/>
              </a:rPr>
              <a:t>에서 인식이 안될 수 있다</a:t>
            </a:r>
            <a:r>
              <a:rPr lang="en-US" altLang="ko-KR" sz="2000">
                <a:latin typeface="배달의민족 도현"/>
                <a:ea typeface="배달의민족 도현"/>
              </a:rPr>
              <a:t>.</a:t>
            </a:r>
            <a:endParaRPr lang="ko-KR" altLang="en-US" sz="2000">
              <a:latin typeface="배달의민족 도현"/>
              <a:ea typeface="배달의민족 도현"/>
            </a:endParaRPr>
          </a:p>
        </p:txBody>
      </p:sp>
      <p:sp>
        <p:nvSpPr>
          <p:cNvPr id="20" name="아래쪽 화살표 19"/>
          <p:cNvSpPr/>
          <p:nvPr/>
        </p:nvSpPr>
        <p:spPr>
          <a:xfrm rot="11901654">
            <a:off x="5982816" y="2388550"/>
            <a:ext cx="185280" cy="2233149"/>
          </a:xfrm>
          <a:prstGeom prst="downArrow">
            <a:avLst>
              <a:gd name="adj1" fmla="val 50000"/>
              <a:gd name="adj2" fmla="val 61808"/>
            </a:avLst>
          </a:prstGeom>
          <a:solidFill>
            <a:srgbClr val="0070c0"/>
          </a:solidFill>
          <a:ln w="25400" cap="flat" cmpd="sng" algn="ctr">
            <a:solidFill>
              <a:srgbClr val="0070c0"/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1" name="아래쪽 화살표 20"/>
          <p:cNvSpPr/>
          <p:nvPr/>
        </p:nvSpPr>
        <p:spPr>
          <a:xfrm rot="6999771">
            <a:off x="3085041" y="1233605"/>
            <a:ext cx="230296" cy="4634922"/>
          </a:xfrm>
          <a:prstGeom prst="downArrow">
            <a:avLst>
              <a:gd name="adj1" fmla="val 50000"/>
              <a:gd name="adj2" fmla="val 61808"/>
            </a:avLst>
          </a:prstGeom>
          <a:solidFill>
            <a:srgbClr val="0070c0"/>
          </a:solidFill>
          <a:ln w="25400" cap="flat" cmpd="sng" algn="ctr">
            <a:solidFill>
              <a:srgbClr val="0070c0"/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2" name="아래쪽 화살표 21"/>
          <p:cNvSpPr/>
          <p:nvPr/>
        </p:nvSpPr>
        <p:spPr>
          <a:xfrm rot="7771666">
            <a:off x="1992084" y="1897139"/>
            <a:ext cx="201761" cy="3283660"/>
          </a:xfrm>
          <a:prstGeom prst="downArrow">
            <a:avLst>
              <a:gd name="adj1" fmla="val 50000"/>
              <a:gd name="adj2" fmla="val 61808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3" name="아래쪽 화살표 22"/>
          <p:cNvSpPr/>
          <p:nvPr/>
        </p:nvSpPr>
        <p:spPr>
          <a:xfrm rot="13559500">
            <a:off x="4977840" y="1890533"/>
            <a:ext cx="232359" cy="3287555"/>
          </a:xfrm>
          <a:prstGeom prst="downArrow">
            <a:avLst>
              <a:gd name="adj1" fmla="val 50000"/>
              <a:gd name="adj2" fmla="val 61808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4" name="아래쪽 화살표 23"/>
          <p:cNvSpPr/>
          <p:nvPr/>
        </p:nvSpPr>
        <p:spPr>
          <a:xfrm rot="9585832">
            <a:off x="885787" y="2428817"/>
            <a:ext cx="215134" cy="2168466"/>
          </a:xfrm>
          <a:prstGeom prst="downArrow">
            <a:avLst>
              <a:gd name="adj1" fmla="val 50000"/>
              <a:gd name="adj2" fmla="val 61808"/>
            </a:avLst>
          </a:prstGeom>
          <a:solidFill>
            <a:srgbClr val="00b050"/>
          </a:solidFill>
          <a:ln w="25400" cap="flat" cmpd="sng" algn="ctr">
            <a:solidFill>
              <a:srgbClr val="00b050"/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5" name="아래쪽 화살표 24"/>
          <p:cNvSpPr/>
          <p:nvPr/>
        </p:nvSpPr>
        <p:spPr>
          <a:xfrm rot="14513122">
            <a:off x="3882143" y="755564"/>
            <a:ext cx="244962" cy="5233535"/>
          </a:xfrm>
          <a:prstGeom prst="downArrow">
            <a:avLst>
              <a:gd name="adj1" fmla="val 50000"/>
              <a:gd name="adj2" fmla="val 61808"/>
            </a:avLst>
          </a:prstGeom>
          <a:solidFill>
            <a:srgbClr val="00b050"/>
          </a:solidFill>
          <a:ln w="25400" cap="flat" cmpd="sng" algn="ctr">
            <a:solidFill>
              <a:srgbClr val="00b050"/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89" name="_x274739504" descr="DRW0000454c296f"/>
          <p:cNvPicPr>
            <a:picLocks noChangeAspect="1" noChangeArrowheads="1"/>
          </p:cNvPicPr>
          <p:nvPr/>
        </p:nvPicPr>
        <p:blipFill rotWithShape="1">
          <a:blip r:embed="rId2"/>
          <a:srcRect r="10440"/>
          <a:stretch>
            <a:fillRect/>
          </a:stretch>
        </p:blipFill>
        <p:spPr>
          <a:xfrm>
            <a:off x="481263" y="1141240"/>
            <a:ext cx="5935579" cy="902807"/>
          </a:xfrm>
          <a:prstGeom prst="rect">
            <a:avLst/>
          </a:prstGeom>
          <a:noFill/>
        </p:spPr>
      </p:pic>
      <p:pic>
        <p:nvPicPr>
          <p:cNvPr id="12291" name="_x49075600" descr="EMB0000454c2972"/>
          <p:cNvPicPr>
            <a:picLocks noChangeAspect="1" noChangeArrowheads="1"/>
          </p:cNvPicPr>
          <p:nvPr/>
        </p:nvPicPr>
        <p:blipFill rotWithShape="1">
          <a:blip r:embed="rId3"/>
          <a:srcRect l="35750" t="9930" r="35750" b="51650"/>
          <a:stretch>
            <a:fillRect/>
          </a:stretch>
        </p:blipFill>
        <p:spPr>
          <a:xfrm>
            <a:off x="7827486" y="541606"/>
            <a:ext cx="3112431" cy="2360295"/>
          </a:xfrm>
          <a:prstGeom prst="rect">
            <a:avLst/>
          </a:prstGeom>
          <a:noFill/>
        </p:spPr>
      </p:pic>
      <p:pic>
        <p:nvPicPr>
          <p:cNvPr id="12293" name="_x49075200" descr="EMB0000454c2975"/>
          <p:cNvPicPr>
            <a:picLocks noChangeAspect="1" noChangeArrowheads="1"/>
          </p:cNvPicPr>
          <p:nvPr/>
        </p:nvPicPr>
        <p:blipFill rotWithShape="1">
          <a:blip r:embed="rId4"/>
          <a:srcRect l="24220" t="18710" r="48360" b="44160"/>
          <a:stretch>
            <a:fillRect/>
          </a:stretch>
        </p:blipFill>
        <p:spPr>
          <a:xfrm>
            <a:off x="7844741" y="3571883"/>
            <a:ext cx="3117972" cy="2373123"/>
          </a:xfrm>
          <a:prstGeom prst="rect">
            <a:avLst/>
          </a:prstGeom>
          <a:noFill/>
        </p:spPr>
      </p:pic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728604" y="3001992"/>
            <a:ext cx="5193102" cy="307777"/>
          </a:xfrm>
          <a:prstGeom prst="rect">
            <a:avLst/>
          </a:prstGeom>
          <a:blipFill rotWithShape="1">
            <a:blip r:embed="rId5"/>
            <a:stretch>
              <a:fillRect l="-350" t="-3920" r="-350" b="-19610"/>
            </a:stretch>
          </a:blipFill>
        </p:spPr>
        <p:txBody>
          <a:bodyPr/>
          <a:lstStyle/>
          <a:p>
            <a:pPr lvl="0">
              <a:defRPr lang="ko-KR" altLang="en-US"/>
            </a:pPr>
            <a:r>
              <a:rPr lang="ko-KR" altLang="en-US">
                <a:noFill/>
              </a:rPr>
              <a:t> </a:t>
            </a:r>
            <a:endParaRPr lang="ko-KR" altLang="en-US">
              <a:noFill/>
            </a:endParaRPr>
          </a:p>
        </p:txBody>
      </p:sp>
      <p:sp>
        <p:nvSpPr>
          <p:cNvPr id="6" name="TextBox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263438" y="6090249"/>
            <a:ext cx="4226943" cy="307777"/>
          </a:xfrm>
          <a:prstGeom prst="rect">
            <a:avLst/>
          </a:prstGeom>
          <a:blipFill rotWithShape="1">
            <a:blip r:embed="rId6"/>
            <a:stretch>
              <a:fillRect l="-430" t="-5880" b="-19610"/>
            </a:stretch>
          </a:blipFill>
        </p:spPr>
        <p:txBody>
          <a:bodyPr/>
          <a:lstStyle/>
          <a:p>
            <a:pPr lvl="0">
              <a:defRPr lang="ko-KR" altLang="en-US"/>
            </a:pPr>
            <a:r>
              <a:rPr lang="ko-KR" altLang="en-US">
                <a:noFill/>
              </a:rPr>
              <a:t> </a:t>
            </a:r>
            <a:endParaRPr lang="ko-KR" altLang="en-US">
              <a:noFill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l="54020" t="49260" r="18430" b="22420"/>
          <a:stretch>
            <a:fillRect/>
          </a:stretch>
        </p:blipFill>
        <p:spPr>
          <a:xfrm>
            <a:off x="204127" y="2491233"/>
            <a:ext cx="6489849" cy="37529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05187" y="738187"/>
            <a:ext cx="5381625" cy="5381625"/>
          </a:xfrm>
          <a:prstGeom prst="rect">
            <a:avLst/>
          </a:prstGeom>
        </p:spPr>
      </p:pic>
      <p:sp>
        <p:nvSpPr>
          <p:cNvPr id="11" name="Google Shape;154;p18"/>
          <p:cNvSpPr txBox="1"/>
          <p:nvPr/>
        </p:nvSpPr>
        <p:spPr>
          <a:xfrm>
            <a:off x="742769" y="198294"/>
            <a:ext cx="7348752" cy="118090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사용자 위치에 따라 바뀌는 </a:t>
            </a: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Ratio(1)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 autoUpdate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54;p18"/>
          <p:cNvSpPr txBox="1"/>
          <p:nvPr/>
        </p:nvSpPr>
        <p:spPr>
          <a:xfrm>
            <a:off x="742769" y="198294"/>
            <a:ext cx="7348753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 dirty="0" smtClean="0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사용자 위치에 따라 바뀌는 </a:t>
            </a:r>
            <a:r>
              <a:rPr lang="en-US" altLang="ko-KR" sz="3600" b="1" dirty="0" smtClean="0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Ratio(2)</a:t>
            </a:r>
            <a:endParaRPr lang="ko-KR" altLang="en-US" sz="3600" b="1" dirty="0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grpSp>
        <p:nvGrpSpPr>
          <p:cNvPr id="13" name="그룹 22"/>
          <p:cNvGrpSpPr/>
          <p:nvPr/>
        </p:nvGrpSpPr>
        <p:grpSpPr>
          <a:xfrm>
            <a:off x="598747" y="1894683"/>
            <a:ext cx="5335595" cy="3137153"/>
            <a:chOff x="1356065" y="2059703"/>
            <a:chExt cx="4104456" cy="2737067"/>
          </a:xfrm>
        </p:grpSpPr>
        <p:sp>
          <p:nvSpPr>
            <p:cNvPr id="15" name="직사각형 2"/>
            <p:cNvSpPr/>
            <p:nvPr/>
          </p:nvSpPr>
          <p:spPr>
            <a:xfrm>
              <a:off x="1356065" y="2060466"/>
              <a:ext cx="4104456" cy="27363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웃는 얼굴 3"/>
            <p:cNvSpPr/>
            <p:nvPr/>
          </p:nvSpPr>
          <p:spPr>
            <a:xfrm>
              <a:off x="2483768" y="2845753"/>
              <a:ext cx="1149423" cy="1163096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endParaRPr lang="ko-KR" altLang="en-US"/>
            </a:p>
          </p:txBody>
        </p:sp>
        <p:cxnSp>
          <p:nvCxnSpPr>
            <p:cNvPr id="17" name="직선 연결선 7"/>
            <p:cNvCxnSpPr/>
            <p:nvPr/>
          </p:nvCxnSpPr>
          <p:spPr>
            <a:xfrm>
              <a:off x="2364177" y="2060466"/>
              <a:ext cx="0" cy="27363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1"/>
            <p:cNvCxnSpPr/>
            <p:nvPr/>
          </p:nvCxnSpPr>
          <p:spPr>
            <a:xfrm>
              <a:off x="2868233" y="2060466"/>
              <a:ext cx="0" cy="27363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2"/>
            <p:cNvCxnSpPr>
              <a:endCxn id="15" idx="2"/>
            </p:cNvCxnSpPr>
            <p:nvPr/>
          </p:nvCxnSpPr>
          <p:spPr>
            <a:xfrm>
              <a:off x="3403115" y="2059703"/>
              <a:ext cx="5178" cy="27370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3"/>
            <p:cNvCxnSpPr/>
            <p:nvPr/>
          </p:nvCxnSpPr>
          <p:spPr>
            <a:xfrm>
              <a:off x="3880884" y="2085582"/>
              <a:ext cx="0" cy="27111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14"/>
            <p:cNvCxnSpPr/>
            <p:nvPr/>
          </p:nvCxnSpPr>
          <p:spPr>
            <a:xfrm>
              <a:off x="4380401" y="2060466"/>
              <a:ext cx="0" cy="27363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667704" y="5175605"/>
            <a:ext cx="483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0.3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328725" y="5175605"/>
            <a:ext cx="483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0.4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288698" y="5175605"/>
            <a:ext cx="483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0.7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7207" y="5181213"/>
            <a:ext cx="483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0.0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025004" y="5175605"/>
            <a:ext cx="483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0.5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656851" y="5163859"/>
            <a:ext cx="483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0.6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692802" y="5189790"/>
            <a:ext cx="483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1.0</a:t>
            </a:r>
            <a:endParaRPr lang="ko-KR" altLang="en-US" dirty="0"/>
          </a:p>
        </p:txBody>
      </p:sp>
      <p:pic>
        <p:nvPicPr>
          <p:cNvPr id="29" name="Picture 6" descr="C:\Users\USER\Desktop\4-1\반도체캡스톤설계\5.21발표\다운로드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235634" y="901441"/>
            <a:ext cx="2213641" cy="1587507"/>
          </a:xfrm>
          <a:prstGeom prst="rect">
            <a:avLst/>
          </a:prstGeom>
          <a:noFill/>
        </p:spPr>
      </p:pic>
      <p:pic>
        <p:nvPicPr>
          <p:cNvPr id="30" name="Picture 7" descr="C:\Users\USER\Desktop\4-1\반도체캡스톤설계\5.21발표\다운로드 (5)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16749" y="4535017"/>
            <a:ext cx="2265992" cy="1625051"/>
          </a:xfrm>
          <a:prstGeom prst="rect">
            <a:avLst/>
          </a:prstGeom>
          <a:noFill/>
        </p:spPr>
      </p:pic>
      <p:pic>
        <p:nvPicPr>
          <p:cNvPr id="31" name="Picture 2" descr="C:\Users\USER\Desktop\4-1\반도체캡스톤설계\5.21발표\다운로드 (1)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147370" y="863984"/>
            <a:ext cx="2226721" cy="1596888"/>
          </a:xfrm>
          <a:prstGeom prst="rect">
            <a:avLst/>
          </a:prstGeom>
          <a:noFill/>
        </p:spPr>
      </p:pic>
      <p:pic>
        <p:nvPicPr>
          <p:cNvPr id="32" name="Picture 3" descr="C:\Users\USER\Desktop\4-1\반도체캡스톤설계\5.21발표\다운로드 (2)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194064" y="2607768"/>
            <a:ext cx="2290272" cy="1642463"/>
          </a:xfrm>
          <a:prstGeom prst="rect">
            <a:avLst/>
          </a:prstGeom>
          <a:noFill/>
        </p:spPr>
      </p:pic>
      <p:pic>
        <p:nvPicPr>
          <p:cNvPr id="33" name="Picture 4" descr="C:\Users\USER\Desktop\4-1\반도체캡스톤설계\5.21발표\다운로드 (3)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178129" y="2652638"/>
            <a:ext cx="2242434" cy="1578147"/>
          </a:xfrm>
          <a:prstGeom prst="rect">
            <a:avLst/>
          </a:prstGeom>
          <a:noFill/>
        </p:spPr>
      </p:pic>
      <p:pic>
        <p:nvPicPr>
          <p:cNvPr id="34" name="Picture 5" descr="C:\Users\USER\Desktop\4-1\반도체캡스톤설계\5.21발표\다운로드 (4).pn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324648" y="4535017"/>
            <a:ext cx="2215656" cy="158895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977506" y="6310411"/>
            <a:ext cx="4064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얼굴 중심 위치에 따른 </a:t>
            </a:r>
            <a:r>
              <a:rPr lang="en-US" altLang="ko-KR" dirty="0" smtClean="0"/>
              <a:t>RIGHT_RATIO</a:t>
            </a:r>
            <a:r>
              <a:rPr lang="ko-KR" altLang="en-US" dirty="0" smtClean="0"/>
              <a:t>의 빈도 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1469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54;p18"/>
          <p:cNvSpPr txBox="1"/>
          <p:nvPr/>
        </p:nvSpPr>
        <p:spPr>
          <a:xfrm>
            <a:off x="742768" y="198294"/>
            <a:ext cx="7348753" cy="118090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사용자 위치에 따라 바뀌는 </a:t>
            </a: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Ratio(3)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35" name="Picture 4" descr="C:\Users\USER\Desktop\4-1\반도체캡스톤설계\5.21발표\다운로드 (3)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93040" y="1299821"/>
            <a:ext cx="4213833" cy="2965549"/>
          </a:xfrm>
          <a:prstGeom prst="rect">
            <a:avLst/>
          </a:prstGeom>
          <a:noFill/>
        </p:spPr>
      </p:pic>
      <p:sp>
        <p:nvSpPr>
          <p:cNvPr id="36" name="TextBox 157"/>
          <p:cNvSpPr txBox="1"/>
          <p:nvPr/>
        </p:nvSpPr>
        <p:spPr>
          <a:xfrm>
            <a:off x="1057765" y="4570178"/>
            <a:ext cx="3884379" cy="1181017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20000"/>
              </a:lnSpc>
              <a:spcAft>
                <a:spcPct val="0"/>
              </a:spcAft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배달의민족 도현"/>
                <a:ea typeface="배달의민족 도현"/>
              </a:rPr>
              <a:t>총 등장 횟수 : 4308</a:t>
            </a:r>
            <a:endParaRPr lang="ko-KR" altLang="en-US" sz="2000">
              <a:solidFill>
                <a:schemeClr val="tx1"/>
              </a:solidFill>
              <a:latin typeface="배달의민족 도현"/>
              <a:ea typeface="배달의민족 도현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배달의민족 도현"/>
                <a:ea typeface="배달의민족 도현"/>
              </a:rPr>
              <a:t>평균 : 0.461</a:t>
            </a:r>
            <a:endParaRPr lang="ko-KR" altLang="en-US" sz="2000">
              <a:solidFill>
                <a:schemeClr val="tx1"/>
              </a:solidFill>
              <a:latin typeface="배달의민족 도현"/>
              <a:ea typeface="배달의민족 도현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배달의민족 도현"/>
                <a:ea typeface="배달의민족 도현"/>
              </a:rPr>
              <a:t>95% </a:t>
            </a:r>
            <a:r>
              <a:rPr lang="en-US" altLang="ko-KR" sz="2000">
                <a:solidFill>
                  <a:schemeClr val="tx1"/>
                </a:solidFill>
                <a:latin typeface="배달의민족 도현"/>
                <a:ea typeface="배달의민족 도현"/>
              </a:rPr>
              <a:t>RATIO : </a:t>
            </a:r>
            <a:r>
              <a:rPr lang="ko-KR" altLang="en-US" sz="2000">
                <a:solidFill>
                  <a:schemeClr val="tx1"/>
                </a:solidFill>
                <a:latin typeface="배달의민족 도현"/>
                <a:ea typeface="배달의민족 도현"/>
              </a:rPr>
              <a:t>0.31 ~ 0.62</a:t>
            </a:r>
            <a:endParaRPr lang="ko-KR" altLang="en-US" sz="2000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6680" t="55690" r="68190" b="12590"/>
          <a:stretch>
            <a:fillRect/>
          </a:stretch>
        </p:blipFill>
        <p:spPr>
          <a:xfrm>
            <a:off x="7809643" y="1370836"/>
            <a:ext cx="3859925" cy="2720162"/>
          </a:xfrm>
          <a:prstGeom prst="rect">
            <a:avLst/>
          </a:prstGeom>
        </p:spPr>
      </p:pic>
      <p:sp>
        <p:nvSpPr>
          <p:cNvPr id="8" name="화살표: 아래쪽 162"/>
          <p:cNvSpPr/>
          <p:nvPr/>
        </p:nvSpPr>
        <p:spPr>
          <a:xfrm rot="16200000">
            <a:off x="6226883" y="1830072"/>
            <a:ext cx="368893" cy="189400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51872" y="3057437"/>
            <a:ext cx="2518914" cy="293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계속 데이터를 수집한다면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156" name=""/>
          <p:cNvSpPr txBox="1"/>
          <p:nvPr/>
        </p:nvSpPr>
        <p:spPr>
          <a:xfrm>
            <a:off x="9399672" y="4140867"/>
            <a:ext cx="658428" cy="29788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 lang="ko-KR" altLang="en-US"/>
            </a:pPr>
            <a:r>
              <a:rPr lang="ko-KR" altLang="en-US"/>
              <a:t>(예시)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54;p18"/>
          <p:cNvSpPr txBox="1"/>
          <p:nvPr/>
        </p:nvSpPr>
        <p:spPr>
          <a:xfrm>
            <a:off x="742769" y="198294"/>
            <a:ext cx="7348753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 dirty="0" smtClean="0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사용자 위치에 따라 바뀌는 </a:t>
            </a:r>
            <a:r>
              <a:rPr lang="en-US" altLang="ko-KR" sz="3600" b="1" dirty="0" smtClean="0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Ratio(3)</a:t>
            </a:r>
            <a:endParaRPr lang="ko-KR" altLang="en-US" sz="3600" b="1" dirty="0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33092" y="4754167"/>
            <a:ext cx="1164566" cy="707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/>
              <a:t>0.612</a:t>
            </a:r>
            <a:endParaRPr lang="ko-KR" altLang="en-US" sz="1800" dirty="0"/>
          </a:p>
        </p:txBody>
      </p:sp>
      <p:sp>
        <p:nvSpPr>
          <p:cNvPr id="12" name="직사각형 11"/>
          <p:cNvSpPr/>
          <p:nvPr/>
        </p:nvSpPr>
        <p:spPr>
          <a:xfrm>
            <a:off x="2097658" y="4754167"/>
            <a:ext cx="1164566" cy="707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/>
              <a:t>0.449</a:t>
            </a:r>
            <a:endParaRPr lang="ko-KR" altLang="en-US" sz="1800"/>
          </a:p>
        </p:txBody>
      </p:sp>
      <p:sp>
        <p:nvSpPr>
          <p:cNvPr id="13" name="직사각형 12"/>
          <p:cNvSpPr/>
          <p:nvPr/>
        </p:nvSpPr>
        <p:spPr>
          <a:xfrm>
            <a:off x="3289541" y="4754167"/>
            <a:ext cx="1164566" cy="707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/>
              <a:t>0.275</a:t>
            </a:r>
            <a:endParaRPr lang="ko-KR" altLang="en-US" sz="1800"/>
          </a:p>
        </p:txBody>
      </p:sp>
      <p:sp>
        <p:nvSpPr>
          <p:cNvPr id="14" name="직사각형 13"/>
          <p:cNvSpPr/>
          <p:nvPr/>
        </p:nvSpPr>
        <p:spPr>
          <a:xfrm>
            <a:off x="5670431" y="4754167"/>
            <a:ext cx="1164566" cy="707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/>
              <a:t>0.383</a:t>
            </a:r>
            <a:endParaRPr lang="ko-KR" altLang="en-US" sz="1800"/>
          </a:p>
        </p:txBody>
      </p:sp>
      <p:sp>
        <p:nvSpPr>
          <p:cNvPr id="15" name="직사각형 14"/>
          <p:cNvSpPr/>
          <p:nvPr/>
        </p:nvSpPr>
        <p:spPr>
          <a:xfrm>
            <a:off x="6832066" y="4754167"/>
            <a:ext cx="1164566" cy="707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/>
              <a:t>0.494</a:t>
            </a:r>
            <a:endParaRPr lang="ko-KR" altLang="en-US" sz="1800"/>
          </a:p>
        </p:txBody>
      </p:sp>
      <p:sp>
        <p:nvSpPr>
          <p:cNvPr id="16" name="직사각형 15"/>
          <p:cNvSpPr/>
          <p:nvPr/>
        </p:nvSpPr>
        <p:spPr>
          <a:xfrm>
            <a:off x="7996632" y="4754167"/>
            <a:ext cx="1164566" cy="707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0.451</a:t>
            </a:r>
            <a:endParaRPr lang="ko-KR" altLang="en-US" sz="1800" dirty="0"/>
          </a:p>
        </p:txBody>
      </p:sp>
      <p:sp>
        <p:nvSpPr>
          <p:cNvPr id="17" name="직사각형 16"/>
          <p:cNvSpPr/>
          <p:nvPr/>
        </p:nvSpPr>
        <p:spPr>
          <a:xfrm>
            <a:off x="4479986" y="4754167"/>
            <a:ext cx="1164566" cy="707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/>
              <a:t>0.526</a:t>
            </a:r>
            <a:endParaRPr lang="ko-KR" altLang="en-US" sz="1800"/>
          </a:p>
        </p:txBody>
      </p:sp>
      <p:sp>
        <p:nvSpPr>
          <p:cNvPr id="6" name="TextBox 5"/>
          <p:cNvSpPr txBox="1"/>
          <p:nvPr/>
        </p:nvSpPr>
        <p:spPr>
          <a:xfrm>
            <a:off x="742768" y="3411323"/>
            <a:ext cx="8499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/>
              <a:t>2. </a:t>
            </a:r>
            <a:r>
              <a:rPr lang="ko-KR" altLang="en-US" sz="1800" dirty="0" smtClean="0"/>
              <a:t>시간에 따라 포인터를 이동시키면서 </a:t>
            </a:r>
            <a:r>
              <a:rPr lang="en-US" altLang="ko-KR" sz="1800" dirty="0" smtClean="0"/>
              <a:t>array</a:t>
            </a:r>
            <a:r>
              <a:rPr lang="ko-KR" altLang="en-US" sz="1800" dirty="0" smtClean="0"/>
              <a:t>에 있는 </a:t>
            </a:r>
            <a:r>
              <a:rPr lang="en-US" altLang="ko-KR" sz="1800" dirty="0" smtClean="0"/>
              <a:t>RIGHT_RATIO</a:t>
            </a:r>
            <a:r>
              <a:rPr lang="ko-KR" altLang="en-US" sz="1800" dirty="0" smtClean="0"/>
              <a:t>값을 현재 측정한 </a:t>
            </a:r>
            <a:r>
              <a:rPr lang="en-US" altLang="ko-KR" sz="1800" dirty="0" smtClean="0"/>
              <a:t>RIGHT_RATIO</a:t>
            </a:r>
            <a:r>
              <a:rPr lang="ko-KR" altLang="en-US" sz="1800" dirty="0" smtClean="0"/>
              <a:t>로 덮어쓴다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 smtClean="0"/>
              <a:t>포인터는 마지막 </a:t>
            </a:r>
            <a:r>
              <a:rPr lang="en-US" altLang="ko-KR" sz="1800" dirty="0" smtClean="0"/>
              <a:t>index</a:t>
            </a:r>
            <a:r>
              <a:rPr lang="ko-KR" altLang="en-US" sz="1800" dirty="0" smtClean="0"/>
              <a:t>를 가리키게 되면 다음은 처음으로 돌아온다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22" name="아래쪽 화살표 21"/>
          <p:cNvSpPr/>
          <p:nvPr/>
        </p:nvSpPr>
        <p:spPr>
          <a:xfrm rot="10800000">
            <a:off x="1181509" y="5568904"/>
            <a:ext cx="667732" cy="93642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86F6C">
              <a:alpha val="100000"/>
            </a:srgbClr>
          </a:solidFill>
          <a:ln w="25400" cap="flat" cmpd="sng" algn="ctr">
            <a:solidFill>
              <a:srgbClr val="7735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/>
            </a:pPr>
            <a:endParaRPr lang="ko-KR" altLang="en-US" sz="1400" b="0" i="0" kern="0" spc="5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2768" y="1287892"/>
            <a:ext cx="859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/>
              <a:t>1. </a:t>
            </a:r>
            <a:r>
              <a:rPr lang="ko-KR" altLang="en-US" sz="1800" dirty="0" smtClean="0"/>
              <a:t>앞의</a:t>
            </a:r>
            <a:r>
              <a:rPr lang="en-US" altLang="ko-KR" sz="1800" dirty="0" smtClean="0"/>
              <a:t> Gaussian distribution</a:t>
            </a:r>
            <a:r>
              <a:rPr lang="ko-KR" altLang="en-US" sz="1800" dirty="0" smtClean="0"/>
              <a:t>을 이용하여 </a:t>
            </a:r>
            <a:r>
              <a:rPr lang="en-US" altLang="ko-KR" sz="1800" dirty="0" smtClean="0"/>
              <a:t>RIGHT_RATIO</a:t>
            </a:r>
            <a:r>
              <a:rPr lang="ko-KR" altLang="en-US" sz="1800" dirty="0" smtClean="0"/>
              <a:t>를 담는 </a:t>
            </a:r>
            <a:r>
              <a:rPr lang="en-US" altLang="ko-KR" sz="1800" dirty="0" smtClean="0"/>
              <a:t>array</a:t>
            </a:r>
            <a:r>
              <a:rPr lang="ko-KR" altLang="en-US" sz="1800" dirty="0" smtClean="0"/>
              <a:t>에 넣는다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25" name="직사각형 24"/>
          <p:cNvSpPr/>
          <p:nvPr/>
        </p:nvSpPr>
        <p:spPr>
          <a:xfrm>
            <a:off x="933092" y="2060476"/>
            <a:ext cx="1164566" cy="707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/>
              <a:t>0.507</a:t>
            </a:r>
            <a:endParaRPr lang="ko-KR" altLang="en-US" sz="1800" dirty="0"/>
          </a:p>
        </p:txBody>
      </p:sp>
      <p:sp>
        <p:nvSpPr>
          <p:cNvPr id="26" name="직사각형 25"/>
          <p:cNvSpPr/>
          <p:nvPr/>
        </p:nvSpPr>
        <p:spPr>
          <a:xfrm>
            <a:off x="2097658" y="2060476"/>
            <a:ext cx="1164566" cy="707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/>
              <a:t>0.449</a:t>
            </a:r>
            <a:endParaRPr lang="ko-KR" altLang="en-US" sz="1800"/>
          </a:p>
        </p:txBody>
      </p:sp>
      <p:sp>
        <p:nvSpPr>
          <p:cNvPr id="27" name="직사각형 26"/>
          <p:cNvSpPr/>
          <p:nvPr/>
        </p:nvSpPr>
        <p:spPr>
          <a:xfrm>
            <a:off x="3289541" y="2060476"/>
            <a:ext cx="1164566" cy="707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/>
              <a:t>0.275</a:t>
            </a:r>
            <a:endParaRPr lang="ko-KR" altLang="en-US" sz="1800"/>
          </a:p>
        </p:txBody>
      </p:sp>
      <p:sp>
        <p:nvSpPr>
          <p:cNvPr id="28" name="직사각형 27"/>
          <p:cNvSpPr/>
          <p:nvPr/>
        </p:nvSpPr>
        <p:spPr>
          <a:xfrm>
            <a:off x="5670431" y="2060476"/>
            <a:ext cx="1164566" cy="707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/>
              <a:t>0.383</a:t>
            </a:r>
            <a:endParaRPr lang="ko-KR" altLang="en-US" sz="1800"/>
          </a:p>
        </p:txBody>
      </p:sp>
      <p:sp>
        <p:nvSpPr>
          <p:cNvPr id="29" name="직사각형 28"/>
          <p:cNvSpPr/>
          <p:nvPr/>
        </p:nvSpPr>
        <p:spPr>
          <a:xfrm>
            <a:off x="6832066" y="2060476"/>
            <a:ext cx="1164566" cy="707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/>
              <a:t>0.494</a:t>
            </a:r>
            <a:endParaRPr lang="ko-KR" altLang="en-US" sz="1800"/>
          </a:p>
        </p:txBody>
      </p:sp>
      <p:sp>
        <p:nvSpPr>
          <p:cNvPr id="30" name="직사각형 29"/>
          <p:cNvSpPr/>
          <p:nvPr/>
        </p:nvSpPr>
        <p:spPr>
          <a:xfrm>
            <a:off x="7996632" y="2060476"/>
            <a:ext cx="1164566" cy="707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0.451</a:t>
            </a:r>
            <a:endParaRPr lang="ko-KR" altLang="en-US" sz="1800" dirty="0"/>
          </a:p>
        </p:txBody>
      </p:sp>
      <p:sp>
        <p:nvSpPr>
          <p:cNvPr id="31" name="직사각형 30"/>
          <p:cNvSpPr/>
          <p:nvPr/>
        </p:nvSpPr>
        <p:spPr>
          <a:xfrm>
            <a:off x="4479986" y="2060476"/>
            <a:ext cx="1164566" cy="707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/>
              <a:t>0.526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2837021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54;p18"/>
          <p:cNvSpPr txBox="1"/>
          <p:nvPr/>
        </p:nvSpPr>
        <p:spPr>
          <a:xfrm>
            <a:off x="742769" y="198294"/>
            <a:ext cx="7348753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 dirty="0" smtClean="0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사용자 위치에 따라 바뀌는 </a:t>
            </a:r>
            <a:r>
              <a:rPr lang="en-US" altLang="ko-KR" sz="3600" b="1" dirty="0" smtClean="0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Ratio(3)</a:t>
            </a:r>
            <a:endParaRPr lang="ko-KR" altLang="en-US" sz="3600" b="1" dirty="0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2769" y="2604498"/>
            <a:ext cx="939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4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앞에서 구한 평균을 이용하여 사용자가 책을 보고 있다고 생각되는 범위를 지정해준다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endParaRPr lang="ko-KR" altLang="en-US" sz="1800" dirty="0"/>
          </a:p>
        </p:txBody>
      </p:sp>
      <p:sp>
        <p:nvSpPr>
          <p:cNvPr id="2" name="직사각형 1"/>
          <p:cNvSpPr/>
          <p:nvPr/>
        </p:nvSpPr>
        <p:spPr>
          <a:xfrm>
            <a:off x="871269" y="3518898"/>
            <a:ext cx="9566694" cy="543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42769" y="4329781"/>
            <a:ext cx="378666" cy="31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248630" y="4316841"/>
            <a:ext cx="378666" cy="31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15134" y="4291482"/>
            <a:ext cx="741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0.441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4986069" y="3518898"/>
            <a:ext cx="0" cy="543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272119" y="3518898"/>
            <a:ext cx="1713950" cy="54346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986069" y="3518898"/>
            <a:ext cx="2508426" cy="54346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42769" y="1335374"/>
            <a:ext cx="7253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평균을 구한다</a:t>
            </a:r>
            <a:r>
              <a:rPr lang="en-US" altLang="ko-KR" dirty="0" smtClean="0"/>
              <a:t>.</a:t>
            </a:r>
          </a:p>
          <a:p>
            <a:r>
              <a:rPr lang="en-US" altLang="ko-KR" sz="1800" dirty="0" smtClean="0"/>
              <a:t>Ex)</a:t>
            </a:r>
          </a:p>
          <a:p>
            <a:r>
              <a:rPr lang="en-US" altLang="ko-KR" sz="1800" dirty="0" smtClean="0"/>
              <a:t>(0.507 + 0.449 + 0.275 + 0.526 + 0.383 + 0.494 + 0.451) / 7 = 0.441</a:t>
            </a:r>
            <a:endParaRPr lang="ko-KR" altLang="en-US" sz="1800" dirty="0"/>
          </a:p>
        </p:txBody>
      </p:sp>
      <p:sp>
        <p:nvSpPr>
          <p:cNvPr id="26" name="직사각형 25"/>
          <p:cNvSpPr/>
          <p:nvPr/>
        </p:nvSpPr>
        <p:spPr>
          <a:xfrm>
            <a:off x="871269" y="5058794"/>
            <a:ext cx="9566694" cy="543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42769" y="5869677"/>
            <a:ext cx="378666" cy="31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248630" y="5856737"/>
            <a:ext cx="378666" cy="31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585728" y="5772050"/>
            <a:ext cx="741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0.2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30" name="직선 연결선 29"/>
          <p:cNvCxnSpPr/>
          <p:nvPr/>
        </p:nvCxnSpPr>
        <p:spPr>
          <a:xfrm>
            <a:off x="4986069" y="5058794"/>
            <a:ext cx="0" cy="543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963271" y="5058794"/>
            <a:ext cx="815788" cy="54346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779058" y="5058794"/>
            <a:ext cx="3567953" cy="54346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773937" y="5864258"/>
            <a:ext cx="547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0.12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956663" y="4318227"/>
            <a:ext cx="656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0.264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109447" y="5846350"/>
            <a:ext cx="547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0.52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166438" y="4326935"/>
            <a:ext cx="656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0.664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82552" y="3467464"/>
            <a:ext cx="528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➁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590977" y="346456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111111"/>
                </a:solidFill>
                <a:latin typeface="u2400"/>
              </a:rPr>
              <a:t>③</a:t>
            </a:r>
            <a:endParaRPr lang="ko-KR" altLang="en-US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4190752" y="5007360"/>
            <a:ext cx="528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➁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101583" y="500736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111111"/>
                </a:solidFill>
                <a:latin typeface="u2400"/>
              </a:rPr>
              <a:t>③</a:t>
            </a:r>
            <a:endParaRPr lang="ko-KR" altLang="en-US" sz="3200" dirty="0"/>
          </a:p>
        </p:txBody>
      </p:sp>
      <p:sp>
        <p:nvSpPr>
          <p:cNvPr id="37" name="직사각형 36"/>
          <p:cNvSpPr/>
          <p:nvPr/>
        </p:nvSpPr>
        <p:spPr>
          <a:xfrm>
            <a:off x="3910066" y="3459808"/>
            <a:ext cx="5613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rgbClr val="111111"/>
                </a:solidFill>
                <a:latin typeface="u2400"/>
              </a:rPr>
              <a:t>➋</a:t>
            </a:r>
            <a:endParaRPr lang="ko-KR" altLang="en-US" sz="3600" dirty="0"/>
          </a:p>
        </p:txBody>
      </p:sp>
      <p:sp>
        <p:nvSpPr>
          <p:cNvPr id="45" name="직사각형 44"/>
          <p:cNvSpPr/>
          <p:nvPr/>
        </p:nvSpPr>
        <p:spPr>
          <a:xfrm>
            <a:off x="2084486" y="4974938"/>
            <a:ext cx="5613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rgbClr val="111111"/>
                </a:solidFill>
                <a:latin typeface="u2400"/>
              </a:rPr>
              <a:t>➋</a:t>
            </a:r>
            <a:endParaRPr lang="ko-KR" altLang="en-US" sz="3600" dirty="0"/>
          </a:p>
        </p:txBody>
      </p:sp>
      <p:sp>
        <p:nvSpPr>
          <p:cNvPr id="38" name="직사각형 37"/>
          <p:cNvSpPr/>
          <p:nvPr/>
        </p:nvSpPr>
        <p:spPr>
          <a:xfrm>
            <a:off x="1803800" y="3458452"/>
            <a:ext cx="5613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rgbClr val="111111"/>
                </a:solidFill>
                <a:latin typeface="u2400"/>
              </a:rPr>
              <a:t>➌</a:t>
            </a:r>
            <a:endParaRPr lang="ko-KR" altLang="en-US" sz="3600" dirty="0"/>
          </a:p>
        </p:txBody>
      </p:sp>
      <p:sp>
        <p:nvSpPr>
          <p:cNvPr id="47" name="직사각형 46"/>
          <p:cNvSpPr/>
          <p:nvPr/>
        </p:nvSpPr>
        <p:spPr>
          <a:xfrm>
            <a:off x="1143039" y="5007359"/>
            <a:ext cx="5613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rgbClr val="111111"/>
                </a:solidFill>
                <a:latin typeface="u2400"/>
              </a:rPr>
              <a:t>➌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75116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54;p18"/>
          <p:cNvSpPr txBox="1"/>
          <p:nvPr/>
        </p:nvSpPr>
        <p:spPr>
          <a:xfrm>
            <a:off x="742769" y="198294"/>
            <a:ext cx="7348753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 dirty="0" smtClean="0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사용자 위치에 따라 바뀌는 </a:t>
            </a:r>
            <a:r>
              <a:rPr lang="en-US" altLang="ko-KR" sz="3600" b="1" dirty="0" smtClean="0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Ratio(3)</a:t>
            </a:r>
            <a:endParaRPr lang="ko-KR" altLang="en-US" sz="3600" b="1" dirty="0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2769" y="1335374"/>
            <a:ext cx="725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/>
              <a:t>3:2</a:t>
            </a:r>
            <a:r>
              <a:rPr lang="ko-KR" altLang="en-US" sz="1800" dirty="0" smtClean="0"/>
              <a:t>로 </a:t>
            </a:r>
            <a:r>
              <a:rPr lang="ko-KR" altLang="en-US" sz="1800" dirty="0" err="1" smtClean="0"/>
              <a:t>나눈이유</a:t>
            </a:r>
            <a:r>
              <a:rPr lang="en-US" altLang="ko-KR" sz="1800" dirty="0" smtClean="0"/>
              <a:t>??</a:t>
            </a:r>
            <a:endParaRPr lang="ko-KR" altLang="en-US" sz="1800" dirty="0"/>
          </a:p>
        </p:txBody>
      </p:sp>
      <p:pic>
        <p:nvPicPr>
          <p:cNvPr id="39" name="Picture 4" descr="C:\Users\USER\Desktop\4-1\반도체캡스톤설계\5.21발표\다운로드 (3)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73723" y="1882937"/>
            <a:ext cx="4213833" cy="2965549"/>
          </a:xfrm>
          <a:prstGeom prst="rect">
            <a:avLst/>
          </a:prstGeom>
          <a:noFill/>
        </p:spPr>
      </p:pic>
      <p:sp>
        <p:nvSpPr>
          <p:cNvPr id="41" name="TextBox 157"/>
          <p:cNvSpPr txBox="1"/>
          <p:nvPr/>
        </p:nvSpPr>
        <p:spPr>
          <a:xfrm>
            <a:off x="1138449" y="5153294"/>
            <a:ext cx="3884379" cy="1181004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20000"/>
              </a:lnSpc>
              <a:spcAft>
                <a:spcPct val="0"/>
              </a:spcAft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배달의민족 도현"/>
                <a:ea typeface="배달의민족 도현"/>
              </a:rPr>
              <a:t>총 등장 횟수 : 4308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배달의민족 도현"/>
                <a:ea typeface="배달의민족 도현"/>
              </a:rPr>
              <a:t>평균 : 0.461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dirty="0">
                <a:solidFill>
                  <a:schemeClr val="tx1"/>
                </a:solidFill>
                <a:latin typeface="배달의민족 도현"/>
                <a:ea typeface="배달의민족 도현"/>
              </a:rPr>
              <a:t>95% </a:t>
            </a:r>
            <a:r>
              <a:rPr lang="en-US" altLang="ko-KR" sz="2000" dirty="0">
                <a:solidFill>
                  <a:schemeClr val="tx1"/>
                </a:solidFill>
                <a:latin typeface="배달의민족 도현"/>
                <a:ea typeface="배달의민족 도현"/>
              </a:rPr>
              <a:t>RATIO : </a:t>
            </a:r>
            <a:r>
              <a:rPr lang="ko-KR" altLang="en-US" sz="2000" dirty="0">
                <a:solidFill>
                  <a:schemeClr val="tx1"/>
                </a:solidFill>
                <a:latin typeface="배달의민족 도현"/>
                <a:ea typeface="배달의민족 도현"/>
              </a:rPr>
              <a:t>0.31 ~ 0.62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84257" y="5174263"/>
                <a:ext cx="545054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/>
                  <a:t>95%</a:t>
                </a:r>
                <a:r>
                  <a:rPr lang="ko-KR" altLang="en-US" sz="2000" dirty="0" smtClean="0"/>
                  <a:t>를 포함하는 범위가 </a:t>
                </a:r>
                <a:r>
                  <a:rPr lang="en-US" altLang="ko-KR" sz="2000" dirty="0" smtClean="0"/>
                  <a:t>0.31 (0.62 – 0.31)</a:t>
                </a:r>
                <a:r>
                  <a:rPr lang="ko-KR" altLang="en-US" sz="2000" dirty="0" smtClean="0"/>
                  <a:t>이다</a:t>
                </a:r>
                <a:r>
                  <a:rPr lang="en-US" altLang="ko-KR" sz="2000" dirty="0" smtClean="0"/>
                  <a:t>.</a:t>
                </a:r>
              </a:p>
              <a:p>
                <a:endParaRPr lang="en-US" altLang="ko-KR" sz="2000" dirty="0"/>
              </a:p>
              <a:p>
                <a:r>
                  <a:rPr lang="ko-KR" altLang="en-US" sz="2000" dirty="0" smtClean="0"/>
                  <a:t>책을 보는 범위 </a:t>
                </a:r>
                <a:r>
                  <a:rPr lang="en-US" altLang="ko-KR" sz="2000" dirty="0" smtClean="0"/>
                  <a:t>=  0.31 +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sz="2000" i="1" dirty="0" smtClean="0">
                        <a:latin typeface="Cambria Math" panose="02040503050406030204" pitchFamily="18" charset="0"/>
                      </a:rPr>
                      <m:t>≅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0.4</m:t>
                    </m:r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57" y="5174263"/>
                <a:ext cx="5450543" cy="1015663"/>
              </a:xfrm>
              <a:prstGeom prst="rect">
                <a:avLst/>
              </a:prstGeom>
              <a:blipFill>
                <a:blip r:embed="rId3"/>
                <a:stretch>
                  <a:fillRect l="-1230" t="-3614" r="-2237" b="-10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/>
          <p:cNvCxnSpPr>
            <a:stCxn id="5" idx="1"/>
          </p:cNvCxnSpPr>
          <p:nvPr/>
        </p:nvCxnSpPr>
        <p:spPr>
          <a:xfrm flipH="1">
            <a:off x="5022828" y="5682095"/>
            <a:ext cx="1261429" cy="33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872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1800">
              <a:solidFill>
                <a:srgbClr val="FFFFFF"/>
              </a:solidFill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4580828" y="3050894"/>
            <a:ext cx="3030343" cy="7694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4400" b="1" dirty="0" smtClean="0">
                <a:solidFill>
                  <a:srgbClr val="FFFFFF"/>
                </a:solidFill>
              </a:rPr>
              <a:t>하드웨어</a:t>
            </a:r>
            <a:endParaRPr lang="ko-KR" altLang="en-US" sz="4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980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알고리즘 발전과정 (1)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0" y="1719689"/>
            <a:ext cx="5057894" cy="450106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>
              <a:spcAft>
                <a:spcPct val="0"/>
              </a:spcAft>
              <a:buNone/>
              <a:defRPr lang="ko-KR" altLang="en-US"/>
            </a:pPr>
            <a:r>
              <a:rPr lang="ko-KR" altLang="en-US" sz="2400">
                <a:latin typeface="나눔스퀘어라운드 Regular"/>
                <a:ea typeface="나눔스퀘어라운드 Regular"/>
              </a:rPr>
              <a:t>1) 책이 반듯한 상태로</a:t>
            </a:r>
            <a:endParaRPr lang="ko-KR" altLang="en-US" sz="2400">
              <a:latin typeface="나눔스퀘어라운드 Regular"/>
              <a:ea typeface="나눔스퀘어라운드 Regular"/>
            </a:endParaRPr>
          </a:p>
        </p:txBody>
      </p:sp>
      <p:pic>
        <p:nvPicPr>
          <p:cNvPr id="1026" name="Picture 2" descr="책과 노는 사회적기업들] 끝. &amp;quot;더 쉽고 더?재미있게&amp;quot; 독서문화의 이유있는 변화 &amp;lt; 책과 놀자 &amp;lt; 문화행사 &amp;lt; 문화 &amp;lt; 기사본문 -  이로운넷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91105" y="1730506"/>
            <a:ext cx="5078185" cy="2539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27" name="TextBox 10"/>
          <p:cNvSpPr txBox="1"/>
          <p:nvPr/>
        </p:nvSpPr>
        <p:spPr>
          <a:xfrm>
            <a:off x="6096000" y="3429000"/>
            <a:ext cx="5057894" cy="450106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>
              <a:spcAft>
                <a:spcPct val="0"/>
              </a:spcAft>
              <a:buNone/>
              <a:defRPr lang="ko-KR" altLang="en-US"/>
            </a:pPr>
            <a:r>
              <a:rPr lang="ko-KR" altLang="en-US" sz="2400">
                <a:latin typeface="나눔스퀘어라운드 Regular"/>
                <a:ea typeface="나눔스퀘어라운드 Regular"/>
              </a:rPr>
              <a:t>3) 책의 손상 없이</a:t>
            </a:r>
            <a:endParaRPr lang="ko-KR" altLang="en-US" sz="2400">
              <a:latin typeface="나눔스퀘어라운드 Regular"/>
              <a:ea typeface="나눔스퀘어라운드 Regular"/>
            </a:endParaRPr>
          </a:p>
        </p:txBody>
      </p:sp>
      <p:sp>
        <p:nvSpPr>
          <p:cNvPr id="1028" name="TextBox 10"/>
          <p:cNvSpPr txBox="1"/>
          <p:nvPr/>
        </p:nvSpPr>
        <p:spPr>
          <a:xfrm>
            <a:off x="6096000" y="2616041"/>
            <a:ext cx="5057894" cy="450106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>
              <a:spcAft>
                <a:spcPct val="0"/>
              </a:spcAft>
              <a:buNone/>
              <a:defRPr lang="ko-KR" altLang="en-US"/>
            </a:pPr>
            <a:r>
              <a:rPr lang="ko-KR" altLang="en-US" sz="2400">
                <a:latin typeface="나눔스퀘어라운드 Regular"/>
                <a:ea typeface="나눔스퀘어라운드 Regular"/>
              </a:rPr>
              <a:t>2) 양방향 자유롭게</a:t>
            </a:r>
            <a:endParaRPr lang="ko-KR" altLang="en-US" sz="2400">
              <a:latin typeface="나눔스퀘어라운드 Regular"/>
              <a:ea typeface="나눔스퀘어라운드 Regular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알고리즘 발전과정 (2)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9612" y="1647710"/>
            <a:ext cx="4987378" cy="30216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80080" y="2246066"/>
            <a:ext cx="5219919" cy="39227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2" name="타원 161"/>
          <p:cNvSpPr/>
          <p:nvPr/>
        </p:nvSpPr>
        <p:spPr>
          <a:xfrm>
            <a:off x="8059487" y="4264526"/>
            <a:ext cx="1704474" cy="1537368"/>
          </a:xfrm>
          <a:prstGeom prst="ellipse">
            <a:avLst/>
          </a:prstGeom>
          <a:solidFill>
            <a:schemeClr val="accent1">
              <a:alpha val="0"/>
            </a:schemeClr>
          </a:solidFill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3" name="타원 162"/>
          <p:cNvSpPr/>
          <p:nvPr/>
        </p:nvSpPr>
        <p:spPr>
          <a:xfrm>
            <a:off x="1176755" y="2862846"/>
            <a:ext cx="1704474" cy="1537368"/>
          </a:xfrm>
          <a:prstGeom prst="ellipse">
            <a:avLst/>
          </a:prstGeom>
          <a:solidFill>
            <a:schemeClr val="accent1">
              <a:alpha val="0"/>
            </a:schemeClr>
          </a:solidFill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1274182" y="1838633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4878420" y="1838631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8482657" y="1838629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1545658" y="5095278"/>
            <a:ext cx="2505046" cy="4463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 b="1">
                <a:solidFill>
                  <a:srgbClr val="262626"/>
                </a:solidFill>
                <a:latin typeface="나눔고딕"/>
                <a:ea typeface="나눔고딕"/>
              </a:rPr>
              <a:t>손이 불편한 사람</a:t>
            </a:r>
          </a:p>
        </p:txBody>
      </p:sp>
      <p:sp>
        <p:nvSpPr>
          <p:cNvPr id="123" name="Google Shape;123;p16"/>
          <p:cNvSpPr txBox="1"/>
          <p:nvPr/>
        </p:nvSpPr>
        <p:spPr>
          <a:xfrm>
            <a:off x="5149897" y="5095278"/>
            <a:ext cx="2505046" cy="4463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 b="1">
                <a:solidFill>
                  <a:srgbClr val="262626"/>
                </a:solidFill>
                <a:latin typeface="나눔고딕"/>
                <a:ea typeface="나눔고딕"/>
              </a:rPr>
              <a:t>악기연주시</a:t>
            </a:r>
          </a:p>
        </p:txBody>
      </p:sp>
      <p:sp>
        <p:nvSpPr>
          <p:cNvPr id="124" name="Google Shape;124;p16"/>
          <p:cNvSpPr txBox="1"/>
          <p:nvPr/>
        </p:nvSpPr>
        <p:spPr>
          <a:xfrm>
            <a:off x="8754134" y="5095278"/>
            <a:ext cx="2505046" cy="4463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 b="1">
                <a:solidFill>
                  <a:srgbClr val="262626"/>
                </a:solidFill>
                <a:latin typeface="나눔고딕"/>
                <a:ea typeface="나눔고딕"/>
              </a:rPr>
              <a:t>피자를 먹을 때</a:t>
            </a: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44000" y="2294323"/>
            <a:ext cx="2018690" cy="2018690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4283" y="2311480"/>
            <a:ext cx="2235039" cy="2235039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88403" y="2409771"/>
            <a:ext cx="2038456" cy="203845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63224" y="539897"/>
            <a:ext cx="7819404" cy="5559972"/>
          </a:xfrm>
          <a:prstGeom prst="rect">
            <a:avLst/>
          </a:prstGeom>
        </p:spPr>
      </p:pic>
      <p:pic>
        <p:nvPicPr>
          <p:cNvPr id="21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80318" y="6099869"/>
            <a:ext cx="3031363" cy="342914"/>
          </a:xfrm>
          <a:prstGeom prst="rect">
            <a:avLst/>
          </a:prstGeom>
        </p:spPr>
      </p:pic>
      <p:pic>
        <p:nvPicPr>
          <p:cNvPr id="221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91422" y="3633589"/>
            <a:ext cx="2161319" cy="761219"/>
          </a:xfrm>
          <a:prstGeom prst="rect">
            <a:avLst/>
          </a:prstGeom>
        </p:spPr>
      </p:pic>
      <p:pic>
        <p:nvPicPr>
          <p:cNvPr id="222" name="그림 23" title="a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34432" y="3636000"/>
            <a:ext cx="2064728" cy="763200"/>
          </a:xfrm>
          <a:prstGeom prst="rect">
            <a:avLst/>
          </a:prstGeom>
        </p:spPr>
      </p:pic>
      <p:pic>
        <p:nvPicPr>
          <p:cNvPr id="227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6505" y="743216"/>
            <a:ext cx="1289892" cy="503540"/>
          </a:xfrm>
          <a:prstGeom prst="rect">
            <a:avLst/>
          </a:prstGeom>
        </p:spPr>
      </p:pic>
      <p:pic>
        <p:nvPicPr>
          <p:cNvPr id="22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746593">
            <a:off x="6125196" y="361820"/>
            <a:ext cx="1532496" cy="173359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하드웨어 알고리즘(1)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159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064" y="1725540"/>
            <a:ext cx="6097503" cy="42120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0" name=""/>
          <p:cNvSpPr txBox="1"/>
          <p:nvPr/>
        </p:nvSpPr>
        <p:spPr>
          <a:xfrm>
            <a:off x="7394966" y="1754478"/>
            <a:ext cx="3809641" cy="389750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solidFill>
              <a:schemeClr val="tx1"/>
            </a:solidFill>
          </a:ln>
        </p:spPr>
        <p:txBody>
          <a:bodyPr vert="horz" wrap="none" lIns="91440" tIns="45720" rIns="91440" bIns="45720" anchor="t">
            <a:spAutoFit/>
          </a:bodyPr>
          <a:p>
            <a:pPr>
              <a:defRPr lang="ko-KR" altLang="en-US"/>
            </a:pPr>
            <a:r>
              <a:rPr lang="ko-KR" altLang="en-US" sz="2000">
                <a:latin typeface="나눔고딕"/>
                <a:ea typeface="나눔고딕"/>
              </a:rPr>
              <a:t>현재 페이지를 다 읽은 상태입니다</a:t>
            </a:r>
            <a:endParaRPr lang="ko-KR" altLang="en-US" sz="2000">
              <a:latin typeface="나눔고딕"/>
              <a:ea typeface="나눔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하드웨어 알고리즘(2)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60" name=""/>
          <p:cNvSpPr txBox="1"/>
          <p:nvPr/>
        </p:nvSpPr>
        <p:spPr>
          <a:xfrm>
            <a:off x="7435068" y="1574004"/>
            <a:ext cx="3267221" cy="395766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solidFill>
              <a:schemeClr val="tx1"/>
            </a:solidFill>
          </a:ln>
        </p:spPr>
        <p:txBody>
          <a:bodyPr vert="horz" wrap="none" lIns="91440" tIns="45720" rIns="91440" bIns="45720" anchor="t">
            <a:spAutoFit/>
          </a:bodyPr>
          <a:p>
            <a:pPr>
              <a:defRPr lang="ko-KR" altLang="en-US"/>
            </a:pPr>
            <a:r>
              <a:rPr lang="ko-KR" altLang="en-US" sz="2000">
                <a:latin typeface="나눔고딕"/>
                <a:ea typeface="나눔고딕"/>
              </a:rPr>
              <a:t>바퀴가 페이지로 내려갑니다.</a:t>
            </a:r>
            <a:endParaRPr lang="ko-KR" altLang="en-US" sz="2000">
              <a:latin typeface="나눔고딕"/>
              <a:ea typeface="나눔고딕"/>
            </a:endParaRPr>
          </a:p>
        </p:txBody>
      </p:sp>
      <p:pic>
        <p:nvPicPr>
          <p:cNvPr id="161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2315" y="1577544"/>
            <a:ext cx="6381249" cy="4476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2" name="타원 162"/>
          <p:cNvSpPr/>
          <p:nvPr/>
        </p:nvSpPr>
        <p:spPr>
          <a:xfrm>
            <a:off x="4438142" y="2236540"/>
            <a:ext cx="1109926" cy="1011494"/>
          </a:xfrm>
          <a:prstGeom prst="ellipse">
            <a:avLst/>
          </a:prstGeom>
          <a:solidFill>
            <a:schemeClr val="accent1">
              <a:alpha val="0"/>
            </a:schemeClr>
          </a:solidFill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하드웨어 알고리즘(3)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60" name=""/>
          <p:cNvSpPr txBox="1"/>
          <p:nvPr/>
        </p:nvSpPr>
        <p:spPr>
          <a:xfrm>
            <a:off x="7435064" y="1574004"/>
            <a:ext cx="2162326" cy="700566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solidFill>
              <a:schemeClr val="tx1"/>
            </a:solidFill>
          </a:ln>
        </p:spPr>
        <p:txBody>
          <a:bodyPr vert="horz" wrap="none" lIns="91440" tIns="45720" rIns="91440" bIns="45720" anchor="t">
            <a:spAutoFit/>
          </a:bodyPr>
          <a:p>
            <a:pPr>
              <a:spcAft>
                <a:spcPct val="0"/>
              </a:spcAft>
              <a:defRPr lang="ko-KR" altLang="en-US"/>
            </a:pPr>
            <a:r>
              <a:rPr lang="ko-KR" altLang="en-US" sz="2000">
                <a:latin typeface="나눔고딕"/>
                <a:ea typeface="나눔고딕"/>
              </a:rPr>
              <a:t>바퀴가 돌아</a:t>
            </a:r>
            <a:endParaRPr lang="ko-KR" altLang="en-US" sz="2000">
              <a:latin typeface="나눔고딕"/>
              <a:ea typeface="나눔고딕"/>
            </a:endParaRPr>
          </a:p>
          <a:p>
            <a:pPr>
              <a:spcBef>
                <a:spcPct val="0"/>
              </a:spcBef>
              <a:defRPr lang="ko-KR" altLang="en-US"/>
            </a:pPr>
            <a:r>
              <a:rPr lang="ko-KR" altLang="en-US" sz="2000">
                <a:latin typeface="나눔고딕"/>
                <a:ea typeface="나눔고딕"/>
              </a:rPr>
              <a:t>페이지를 띄웁니다</a:t>
            </a:r>
            <a:endParaRPr lang="ko-KR" altLang="en-US" sz="2000">
              <a:latin typeface="나눔고딕"/>
              <a:ea typeface="나눔고딕"/>
            </a:endParaRPr>
          </a:p>
        </p:txBody>
      </p:sp>
      <p:pic>
        <p:nvPicPr>
          <p:cNvPr id="163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1593328"/>
            <a:ext cx="6541169" cy="45158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4" name="타원 162"/>
          <p:cNvSpPr/>
          <p:nvPr/>
        </p:nvSpPr>
        <p:spPr>
          <a:xfrm>
            <a:off x="4518353" y="2146794"/>
            <a:ext cx="1039743" cy="1432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하드웨어 알고리즘(4)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60" name=""/>
          <p:cNvSpPr txBox="1"/>
          <p:nvPr/>
        </p:nvSpPr>
        <p:spPr>
          <a:xfrm>
            <a:off x="7465136" y="2436266"/>
            <a:ext cx="3030612" cy="395766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solidFill>
              <a:schemeClr val="tx1"/>
            </a:solidFill>
          </a:ln>
        </p:spPr>
        <p:txBody>
          <a:bodyPr vert="horz" wrap="none" lIns="91440" tIns="45720" rIns="91440" bIns="45720" anchor="t">
            <a:spAutoFit/>
          </a:bodyPr>
          <a:p>
            <a:pPr>
              <a:spcAft>
                <a:spcPct val="0"/>
              </a:spcAft>
              <a:defRPr lang="ko-KR" altLang="en-US"/>
            </a:pPr>
            <a:r>
              <a:rPr lang="ko-KR" altLang="en-US" sz="2000">
                <a:latin typeface="나눔고딕"/>
                <a:ea typeface="나눔고딕"/>
              </a:rPr>
              <a:t>왼쪽 고정대가 올라갑니다.</a:t>
            </a:r>
            <a:endParaRPr lang="ko-KR" altLang="en-US" sz="2000">
              <a:latin typeface="나눔고딕"/>
              <a:ea typeface="나눔고딕"/>
            </a:endParaRPr>
          </a:p>
        </p:txBody>
      </p:sp>
      <p:pic>
        <p:nvPicPr>
          <p:cNvPr id="165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5127" y="1533007"/>
            <a:ext cx="6589796" cy="45413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4" name="타원 162"/>
          <p:cNvSpPr/>
          <p:nvPr/>
        </p:nvSpPr>
        <p:spPr>
          <a:xfrm>
            <a:off x="1991723" y="3429000"/>
            <a:ext cx="1109927" cy="1634289"/>
          </a:xfrm>
          <a:prstGeom prst="ellipse">
            <a:avLst/>
          </a:prstGeom>
          <a:solidFill>
            <a:schemeClr val="accent1">
              <a:alpha val="0"/>
            </a:schemeClr>
          </a:solidFill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6" name=""/>
          <p:cNvSpPr txBox="1"/>
          <p:nvPr/>
        </p:nvSpPr>
        <p:spPr>
          <a:xfrm>
            <a:off x="7455110" y="5003004"/>
            <a:ext cx="3266732" cy="395766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solidFill>
              <a:schemeClr val="tx1"/>
            </a:solidFill>
          </a:ln>
        </p:spPr>
        <p:txBody>
          <a:bodyPr vert="horz" wrap="none" lIns="91440" tIns="45720" rIns="91440" bIns="45720" anchor="t">
            <a:spAutoFit/>
          </a:bodyPr>
          <a:lstStyle/>
          <a:p>
            <a:pPr>
              <a:spcAft>
                <a:spcPct val="0"/>
              </a:spcAft>
              <a:defRPr lang="ko-KR" altLang="en-US"/>
            </a:pPr>
            <a:r>
              <a:rPr lang="ko-KR" altLang="en-US" sz="2000">
                <a:latin typeface="나눔고딕"/>
                <a:ea typeface="나눔고딕"/>
              </a:rPr>
              <a:t>와이퍼가 페이지를 넘깁니다.</a:t>
            </a:r>
            <a:endParaRPr lang="ko-KR" altLang="en-US" sz="2000">
              <a:latin typeface="나눔고딕"/>
              <a:ea typeface="나눔고딕"/>
            </a:endParaRPr>
          </a:p>
        </p:txBody>
      </p:sp>
      <p:sp>
        <p:nvSpPr>
          <p:cNvPr id="167" name="타원 162"/>
          <p:cNvSpPr/>
          <p:nvPr/>
        </p:nvSpPr>
        <p:spPr>
          <a:xfrm>
            <a:off x="4821149" y="4223084"/>
            <a:ext cx="1274850" cy="1724526"/>
          </a:xfrm>
          <a:prstGeom prst="ellipse">
            <a:avLst/>
          </a:prstGeom>
          <a:solidFill>
            <a:schemeClr val="accent1">
              <a:alpha val="0"/>
            </a:schemeClr>
          </a:solidFill>
          <a:ln w="6350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8" name=""/>
          <p:cNvSpPr txBox="1"/>
          <p:nvPr/>
        </p:nvSpPr>
        <p:spPr>
          <a:xfrm>
            <a:off x="7427031" y="1525877"/>
            <a:ext cx="4122983" cy="395766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solidFill>
              <a:schemeClr val="tx1"/>
            </a:solidFill>
          </a:ln>
        </p:spPr>
        <p:txBody>
          <a:bodyPr vert="horz" wrap="none" lIns="91440" tIns="45720" rIns="91440" bIns="45720" anchor="t">
            <a:spAutoFit/>
          </a:bodyPr>
          <a:lstStyle/>
          <a:p>
            <a:pPr>
              <a:spcAft>
                <a:spcPct val="0"/>
              </a:spcAft>
              <a:defRPr lang="ko-KR" altLang="en-US"/>
            </a:pPr>
            <a:r>
              <a:rPr lang="ko-KR" altLang="en-US" sz="2000">
                <a:latin typeface="나눔고딕"/>
                <a:ea typeface="나눔고딕"/>
              </a:rPr>
              <a:t>바퀴가 페이지에서 살짝 올라갑니다. </a:t>
            </a:r>
            <a:endParaRPr lang="ko-KR" altLang="en-US" sz="2000">
              <a:latin typeface="나눔고딕"/>
              <a:ea typeface="나눔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하드웨어 알고리즘(5)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60" name=""/>
          <p:cNvSpPr txBox="1"/>
          <p:nvPr/>
        </p:nvSpPr>
        <p:spPr>
          <a:xfrm>
            <a:off x="7435055" y="1574004"/>
            <a:ext cx="2552860" cy="395766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solidFill>
              <a:schemeClr val="tx1"/>
            </a:solidFill>
          </a:ln>
        </p:spPr>
        <p:txBody>
          <a:bodyPr vert="horz" wrap="none" lIns="91440" tIns="45720" rIns="91440" bIns="45720" anchor="t">
            <a:spAutoFit/>
          </a:bodyPr>
          <a:p>
            <a:pPr>
              <a:spcAft>
                <a:spcPct val="0"/>
              </a:spcAft>
              <a:defRPr lang="ko-KR" altLang="en-US"/>
            </a:pPr>
            <a:r>
              <a:rPr lang="ko-KR" altLang="en-US" sz="2000">
                <a:latin typeface="나눔고딕"/>
                <a:ea typeface="나눔고딕"/>
              </a:rPr>
              <a:t>원 상태로 돌아옵니다.</a:t>
            </a:r>
            <a:endParaRPr lang="ko-KR" altLang="en-US" sz="2000">
              <a:latin typeface="나눔고딕"/>
              <a:ea typeface="나눔고딕"/>
            </a:endParaRPr>
          </a:p>
        </p:txBody>
      </p:sp>
      <p:pic>
        <p:nvPicPr>
          <p:cNvPr id="166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5404" y="1545623"/>
            <a:ext cx="6613357" cy="45714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모터 제어 코드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9" name=""/>
          <p:cNvSpPr txBox="1"/>
          <p:nvPr/>
        </p:nvSpPr>
        <p:spPr>
          <a:xfrm>
            <a:off x="623703" y="1643059"/>
            <a:ext cx="4526977" cy="435578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0"/>
              </a:spcAft>
              <a:defRPr lang="ko-KR" altLang="en-US"/>
            </a:pPr>
            <a:r>
              <a:rPr lang="en-US" altLang="ko-KR" sz="2800">
                <a:latin typeface="배달의민족 도현"/>
                <a:ea typeface="배달의민족 도현"/>
              </a:rPr>
              <a:t>1) R </a:t>
            </a:r>
            <a:r>
              <a:rPr lang="ko-KR" altLang="en-US" sz="2800">
                <a:latin typeface="배달의민족 도현"/>
                <a:ea typeface="배달의민족 도현"/>
              </a:rPr>
              <a:t>→ </a:t>
            </a:r>
            <a:r>
              <a:rPr lang="en-US" altLang="ko-KR" sz="2800">
                <a:latin typeface="배달의민족 도현"/>
                <a:ea typeface="배달의민족 도현"/>
              </a:rPr>
              <a:t>R</a:t>
            </a:r>
            <a:endParaRPr lang="en-US" altLang="ko-KR" sz="2800">
              <a:latin typeface="배달의민족 도현"/>
              <a:ea typeface="배달의민족 도현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2800">
              <a:latin typeface="배달의민족 도현"/>
              <a:ea typeface="배달의민족 도현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2800">
              <a:latin typeface="배달의민족 도현"/>
              <a:ea typeface="배달의민족 도현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800">
                <a:latin typeface="배달의민족 도현"/>
                <a:ea typeface="배달의민족 도현"/>
              </a:rPr>
              <a:t>2) R </a:t>
            </a:r>
            <a:r>
              <a:rPr lang="ko-KR" altLang="en-US" sz="2800">
                <a:latin typeface="배달의민족 도현"/>
                <a:ea typeface="배달의민족 도현"/>
              </a:rPr>
              <a:t>→ </a:t>
            </a:r>
            <a:r>
              <a:rPr lang="en-US" altLang="ko-KR" sz="2800">
                <a:latin typeface="배달의민족 도현"/>
                <a:ea typeface="배달의민족 도현"/>
              </a:rPr>
              <a:t>L</a:t>
            </a:r>
            <a:endParaRPr lang="en-US" altLang="ko-KR" sz="2800">
              <a:latin typeface="배달의민족 도현"/>
              <a:ea typeface="배달의민족 도현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2800">
              <a:latin typeface="배달의민족 도현"/>
              <a:ea typeface="배달의민족 도현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2800">
              <a:latin typeface="배달의민족 도현"/>
              <a:ea typeface="배달의민족 도현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800">
                <a:latin typeface="배달의민족 도현"/>
                <a:ea typeface="배달의민족 도현"/>
              </a:rPr>
              <a:t>3) L </a:t>
            </a:r>
            <a:r>
              <a:rPr lang="ko-KR" altLang="en-US" sz="2800">
                <a:latin typeface="배달의민족 도현"/>
                <a:ea typeface="배달의민족 도현"/>
              </a:rPr>
              <a:t>→ </a:t>
            </a:r>
            <a:r>
              <a:rPr lang="en-US" altLang="ko-KR" sz="2800">
                <a:latin typeface="배달의민족 도현"/>
                <a:ea typeface="배달의민족 도현"/>
              </a:rPr>
              <a:t>R</a:t>
            </a:r>
            <a:endParaRPr lang="en-US" altLang="ko-KR" sz="2800">
              <a:latin typeface="배달의민족 도현"/>
              <a:ea typeface="배달의민족 도현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2800">
              <a:latin typeface="배달의민족 도현"/>
              <a:ea typeface="배달의민족 도현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en-US" altLang="ko-KR" sz="2800">
              <a:latin typeface="배달의민족 도현"/>
              <a:ea typeface="배달의민족 도현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sz="2800">
                <a:latin typeface="배달의민족 도현"/>
                <a:ea typeface="배달의민족 도현"/>
              </a:rPr>
              <a:t>4) L </a:t>
            </a:r>
            <a:r>
              <a:rPr lang="ko-KR" altLang="en-US" sz="2800">
                <a:latin typeface="배달의민족 도현"/>
                <a:ea typeface="배달의민족 도현"/>
              </a:rPr>
              <a:t>→ </a:t>
            </a:r>
            <a:r>
              <a:rPr lang="en-US" altLang="ko-KR" sz="2800">
                <a:latin typeface="배달의민족 도현"/>
                <a:ea typeface="배달의민족 도현"/>
              </a:rPr>
              <a:t>L</a:t>
            </a:r>
            <a:endParaRPr lang="en-US" altLang="ko-KR" sz="2800">
              <a:latin typeface="배달의민족 도현"/>
              <a:ea typeface="배달의민족 도현"/>
            </a:endParaRPr>
          </a:p>
        </p:txBody>
      </p:sp>
      <p:pic>
        <p:nvPicPr>
          <p:cNvPr id="16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496632"/>
            <a:ext cx="5046437" cy="46195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1" name=""/>
          <p:cNvCxnSpPr/>
          <p:nvPr/>
        </p:nvCxnSpPr>
        <p:spPr>
          <a:xfrm>
            <a:off x="6094800" y="1706400"/>
            <a:ext cx="982800" cy="0"/>
          </a:xfrm>
          <a:prstGeom prst="line">
            <a:avLst/>
          </a:prstGeom>
          <a:ln w="38100" algn="ctr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"/>
          <p:cNvCxnSpPr/>
          <p:nvPr/>
        </p:nvCxnSpPr>
        <p:spPr>
          <a:xfrm flipV="1">
            <a:off x="6659339" y="2531451"/>
            <a:ext cx="1190544" cy="5089"/>
          </a:xfrm>
          <a:prstGeom prst="line">
            <a:avLst/>
          </a:prstGeom>
          <a:ln w="38100" algn="ctr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747941168"/>
      </p:ext>
    </p:extLst>
  </p:cSld>
  <p:clrMapOvr>
    <a:masterClrMapping/>
  </p:clrMapOvr>
  <p:transition/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122748" y="1286540"/>
            <a:ext cx="11966556" cy="538177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9371142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한계점 </a:t>
            </a: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1) </a:t>
            </a: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고정과정에서의 만듦새의 부족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0" name="직사각형 4"/>
          <p:cNvSpPr/>
          <p:nvPr/>
        </p:nvSpPr>
        <p:spPr>
          <a:xfrm>
            <a:off x="8741740" y="1491597"/>
            <a:ext cx="2905448" cy="963948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1800" spc="5">
                <a:latin typeface="배달의민족 도현"/>
                <a:ea typeface="배달의민족 도현"/>
              </a:rPr>
              <a:t>책에 따라</a:t>
            </a:r>
            <a:endParaRPr lang="ko-KR" altLang="en-US" sz="1800" spc="5">
              <a:latin typeface="배달의민족 도현"/>
              <a:ea typeface="배달의민족 도현"/>
            </a:endParaRPr>
          </a:p>
          <a:p>
            <a:pPr algn="just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1800" spc="5">
                <a:solidFill>
                  <a:srgbClr val="0000ff"/>
                </a:solidFill>
                <a:latin typeface="배달의민족 도현"/>
                <a:ea typeface="배달의민족 도현"/>
              </a:rPr>
              <a:t>위치 조정</a:t>
            </a:r>
            <a:r>
              <a:rPr lang="ko-KR" altLang="en-US" sz="1800" spc="5">
                <a:solidFill>
                  <a:srgbClr val="42c7f1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1800" spc="5">
                <a:latin typeface="배달의민족 도현"/>
                <a:ea typeface="배달의민족 도현"/>
              </a:rPr>
              <a:t>가능</a:t>
            </a:r>
            <a:endParaRPr lang="ko-KR" altLang="en-US" sz="1800" spc="5">
              <a:latin typeface="배달의민족 도현"/>
              <a:ea typeface="배달의민족 도현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7950" b="17950"/>
          <a:stretch>
            <a:fillRect/>
          </a:stretch>
        </p:blipFill>
        <p:spPr>
          <a:xfrm>
            <a:off x="6079920" y="1502580"/>
            <a:ext cx="2383329" cy="20367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4640" b="19790"/>
          <a:stretch>
            <a:fillRect/>
          </a:stretch>
        </p:blipFill>
        <p:spPr>
          <a:xfrm>
            <a:off x="6065448" y="3799269"/>
            <a:ext cx="4362394" cy="2305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9" name=""/>
          <p:cNvPicPr>
            <a:picLocks noChangeAspect="1"/>
          </p:cNvPicPr>
          <p:nvPr/>
        </p:nvPicPr>
        <p:blipFill rotWithShape="1">
          <a:blip r:embed="rId4"/>
          <a:srcRect l="22920" r="9820" b="8510"/>
          <a:stretch>
            <a:fillRect/>
          </a:stretch>
        </p:blipFill>
        <p:spPr>
          <a:xfrm>
            <a:off x="370975" y="1506219"/>
            <a:ext cx="5213681" cy="3845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1" name=""/>
          <p:cNvSpPr txBox="1"/>
          <p:nvPr/>
        </p:nvSpPr>
        <p:spPr>
          <a:xfrm>
            <a:off x="386012" y="5524499"/>
            <a:ext cx="1600903" cy="30089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 lang="ko-KR" altLang="en-US"/>
            </a:pPr>
            <a:r>
              <a:rPr lang="ko-KR" altLang="en-US">
                <a:latin typeface="나눔고딕"/>
                <a:ea typeface="나눔고딕"/>
              </a:rPr>
              <a:t>&lt;나비너트 앞부분&gt;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162" name=""/>
          <p:cNvSpPr txBox="1"/>
          <p:nvPr/>
        </p:nvSpPr>
        <p:spPr>
          <a:xfrm>
            <a:off x="6032834" y="6178216"/>
            <a:ext cx="1230931" cy="300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>
                <a:latin typeface="나눔고딕"/>
                <a:ea typeface="나눔고딕"/>
              </a:rPr>
              <a:t>&lt;Left </a:t>
            </a:r>
            <a:r>
              <a:rPr lang="ko-KR" altLang="en-US">
                <a:latin typeface="나눔고딕"/>
                <a:ea typeface="나눔고딕"/>
              </a:rPr>
              <a:t>고정대&gt;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163" name=""/>
          <p:cNvSpPr txBox="1"/>
          <p:nvPr/>
        </p:nvSpPr>
        <p:spPr>
          <a:xfrm>
            <a:off x="8651708" y="3278517"/>
            <a:ext cx="1593382" cy="3009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ko-KR" altLang="en-US">
                <a:latin typeface="나눔고딕"/>
                <a:ea typeface="나눔고딕"/>
              </a:rPr>
              <a:t>&lt;나비너트 뒷부분&gt;</a:t>
            </a:r>
            <a:endParaRPr lang="ko-KR" altLang="en-US">
              <a:latin typeface="나눔고딕"/>
              <a:ea typeface="나눔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9371142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한계점 </a:t>
            </a: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2) </a:t>
            </a: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사전 작업의 번거로움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0" name="직사각형 4"/>
          <p:cNvSpPr/>
          <p:nvPr/>
        </p:nvSpPr>
        <p:spPr>
          <a:xfrm>
            <a:off x="7374876" y="1687370"/>
            <a:ext cx="3458036" cy="1063450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배달의민족 도현"/>
                <a:ea typeface="배달의민족 도현"/>
              </a:rPr>
              <a:t>몸이 불편한 분들을 대상으로</a:t>
            </a:r>
            <a:endParaRPr lang="ko-KR" altLang="en-US" sz="2000" spc="5">
              <a:solidFill>
                <a:srgbClr val="000000"/>
              </a:solidFill>
              <a:latin typeface="배달의민족 도현"/>
              <a:ea typeface="배달의민족 도현"/>
            </a:endParaRPr>
          </a:p>
          <a:p>
            <a:pPr algn="ctr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spc="5">
                <a:latin typeface="배달의민족 도현"/>
                <a:ea typeface="배달의민족 도현"/>
              </a:rPr>
              <a:t>하므로 개선이 필요</a:t>
            </a:r>
            <a:endParaRPr lang="ko-KR" altLang="en-US" sz="2000" spc="5">
              <a:latin typeface="배달의민족 도현"/>
              <a:ea typeface="배달의민족 도현"/>
            </a:endParaRPr>
          </a:p>
        </p:txBody>
      </p:sp>
      <p:pic>
        <p:nvPicPr>
          <p:cNvPr id="2050" name="Picture 2" descr="G마켓 - 책 고정 각도조절 원목 독서대 북스탠드 G4 특대형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23784" y="1715045"/>
            <a:ext cx="4254057" cy="42540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051" name="직사각형 4"/>
          <p:cNvSpPr/>
          <p:nvPr/>
        </p:nvSpPr>
        <p:spPr>
          <a:xfrm>
            <a:off x="7871177" y="4521868"/>
            <a:ext cx="2545644" cy="573164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2000" spc="5">
                <a:latin typeface="배달의민족 도현"/>
                <a:ea typeface="배달의민족 도현"/>
              </a:rPr>
              <a:t>사전 작업을 자동화</a:t>
            </a:r>
            <a:endParaRPr lang="en-US" altLang="ko-KR" sz="2000" spc="5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052" name=""/>
          <p:cNvSpPr/>
          <p:nvPr/>
        </p:nvSpPr>
        <p:spPr>
          <a:xfrm rot="5400000">
            <a:off x="8662737" y="3353802"/>
            <a:ext cx="962527" cy="55144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/>
        </p:nvSpPr>
        <p:spPr>
          <a:xfrm>
            <a:off x="7863312" y="2671271"/>
            <a:ext cx="3045982" cy="57482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i="0">
                <a:solidFill>
                  <a:schemeClr val="lt1"/>
                </a:solidFill>
                <a:latin typeface="나눔고딕"/>
                <a:ea typeface="나눔고딕"/>
              </a:rPr>
              <a:t>버튼? 손짓?</a:t>
            </a: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34005" y="3035693"/>
            <a:ext cx="5067543" cy="34754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0794" y="685131"/>
            <a:ext cx="3199279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2" name="Google Shape;106;p15"/>
          <p:cNvSpPr/>
          <p:nvPr/>
        </p:nvSpPr>
        <p:spPr>
          <a:xfrm>
            <a:off x="7758842" y="1436582"/>
            <a:ext cx="2928730" cy="3182730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74182" y="198782"/>
            <a:ext cx="497251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58" name="Google Shape;132;p17"/>
          <p:cNvSpPr txBox="1"/>
          <p:nvPr/>
        </p:nvSpPr>
        <p:spPr>
          <a:xfrm>
            <a:off x="644529" y="321103"/>
            <a:ext cx="5799000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한계점 </a:t>
            </a:r>
            <a:r>
              <a:rPr lang="en-US" altLang="ko-KR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3) </a:t>
            </a: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제한된 책 종류</a:t>
            </a:r>
            <a:endParaRPr lang="ko-KR" altLang="en-US" sz="3600" b="1">
              <a:solidFill>
                <a:srgbClr val="3f3f3f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3076" name="Picture 4" descr="다양한 책의 종류 알아보기!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87801" y="2248854"/>
            <a:ext cx="5565328" cy="31062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3077" name="직사각형 4"/>
          <p:cNvSpPr/>
          <p:nvPr/>
        </p:nvSpPr>
        <p:spPr>
          <a:xfrm>
            <a:off x="7414982" y="1441223"/>
            <a:ext cx="3458036" cy="1557246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배달의민족 도현"/>
                <a:ea typeface="배달의민족 도현"/>
              </a:rPr>
              <a:t>크기가 작은 책</a:t>
            </a:r>
            <a:endParaRPr lang="ko-KR" altLang="en-US" sz="2000" spc="5">
              <a:solidFill>
                <a:srgbClr val="000000"/>
              </a:solidFill>
              <a:latin typeface="배달의민족 도현"/>
              <a:ea typeface="배달의민족 도현"/>
            </a:endParaRPr>
          </a:p>
          <a:p>
            <a:pPr algn="ctr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배달의민족 도현"/>
                <a:ea typeface="배달의민족 도현"/>
              </a:rPr>
              <a:t>책을 보기 시작했을 때</a:t>
            </a:r>
            <a:endParaRPr lang="ko-KR" altLang="en-US" sz="2000" spc="5">
              <a:solidFill>
                <a:srgbClr val="000000"/>
              </a:solidFill>
              <a:latin typeface="배달의민족 도현"/>
              <a:ea typeface="배달의민족 도현"/>
            </a:endParaRPr>
          </a:p>
          <a:p>
            <a:pPr algn="ctr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00"/>
                </a:solidFill>
                <a:latin typeface="배달의민족 도현"/>
                <a:ea typeface="배달의민족 도현"/>
              </a:rPr>
              <a:t>책을 거의 다 봤을 때</a:t>
            </a:r>
            <a:endParaRPr lang="ko-KR" altLang="en-US" sz="2000" spc="5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079" name=""/>
          <p:cNvSpPr/>
          <p:nvPr/>
        </p:nvSpPr>
        <p:spPr>
          <a:xfrm rot="5400000">
            <a:off x="8778039" y="3338763"/>
            <a:ext cx="731921" cy="40105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80" name="직사각형 4"/>
          <p:cNvSpPr/>
          <p:nvPr/>
        </p:nvSpPr>
        <p:spPr>
          <a:xfrm>
            <a:off x="7871177" y="4100762"/>
            <a:ext cx="2545644" cy="574107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2000" spc="5">
                <a:latin typeface="배달의민족 도현"/>
                <a:ea typeface="배달의민족 도현"/>
              </a:rPr>
              <a:t>책이 자꾸 합쳐지려함</a:t>
            </a:r>
            <a:endParaRPr lang="ko-KR" altLang="en-US" sz="2000" spc="5">
              <a:latin typeface="배달의민족 도현"/>
              <a:ea typeface="배달의민족 도현"/>
            </a:endParaRPr>
          </a:p>
        </p:txBody>
      </p:sp>
      <p:sp>
        <p:nvSpPr>
          <p:cNvPr id="3081" name=""/>
          <p:cNvSpPr/>
          <p:nvPr/>
        </p:nvSpPr>
        <p:spPr>
          <a:xfrm rot="5400000">
            <a:off x="8778040" y="4965032"/>
            <a:ext cx="731921" cy="40105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82" name="직사각형 4"/>
          <p:cNvSpPr/>
          <p:nvPr/>
        </p:nvSpPr>
        <p:spPr>
          <a:xfrm>
            <a:off x="7871177" y="5664868"/>
            <a:ext cx="2545644" cy="574108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160000"/>
              </a:lnSpc>
              <a:spcAft>
                <a:spcPct val="0"/>
              </a:spcAft>
              <a:defRPr lang="ko-KR" altLang="en-US"/>
            </a:pPr>
            <a:r>
              <a:rPr lang="ko-KR" altLang="en-US" sz="2000" spc="5">
                <a:solidFill>
                  <a:srgbClr val="0000ff"/>
                </a:solidFill>
                <a:latin typeface="배달의민족 도현"/>
                <a:ea typeface="배달의민족 도현"/>
              </a:rPr>
              <a:t>복원력 </a:t>
            </a:r>
            <a:r>
              <a:rPr lang="ko-KR" altLang="en-US" sz="2000" spc="5">
                <a:solidFill>
                  <a:schemeClr val="tx1"/>
                </a:solidFill>
                <a:latin typeface="배달의민족 도현"/>
                <a:ea typeface="배달의민족 도현"/>
              </a:rPr>
              <a:t>제어가 힘듦</a:t>
            </a:r>
            <a:endParaRPr lang="ko-KR" altLang="en-US" sz="2000" spc="5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6712763" y="535885"/>
            <a:ext cx="4583072" cy="5806282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493048" y="1509635"/>
            <a:ext cx="5301902" cy="5764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i="0">
                <a:solidFill>
                  <a:schemeClr val="lt1"/>
                </a:solidFill>
                <a:latin typeface="나눔고딕"/>
                <a:ea typeface="나눔고딕"/>
              </a:rPr>
              <a:t>얼굴인식</a:t>
            </a:r>
            <a:endParaRPr lang="ko-KR" altLang="en-US" sz="3200" b="1" i="0">
              <a:solidFill>
                <a:schemeClr val="lt1"/>
              </a:solidFill>
              <a:latin typeface="나눔고딕"/>
              <a:ea typeface="나눔고딕"/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6510" y="479412"/>
            <a:ext cx="3725110" cy="2481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1" name="그림 5"/>
          <p:cNvPicPr>
            <a:picLocks noChangeAspect="1"/>
          </p:cNvPicPr>
          <p:nvPr/>
        </p:nvPicPr>
        <p:blipFill rotWithShape="1">
          <a:blip r:embed="rId3"/>
          <a:srcRect l="12950" t="-930" r="14430" b="930"/>
          <a:stretch>
            <a:fillRect/>
          </a:stretch>
        </p:blipFill>
        <p:spPr>
          <a:xfrm>
            <a:off x="962436" y="3429000"/>
            <a:ext cx="3727803" cy="288730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2" name="Google Shape;107;p15"/>
          <p:cNvSpPr txBox="1"/>
          <p:nvPr/>
        </p:nvSpPr>
        <p:spPr>
          <a:xfrm>
            <a:off x="6623391" y="4409245"/>
            <a:ext cx="5301902" cy="5758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i="0">
                <a:solidFill>
                  <a:schemeClr val="lt1"/>
                </a:solidFill>
                <a:latin typeface="나눔고딕"/>
                <a:ea typeface="나눔고딕"/>
              </a:rPr>
              <a:t>모터제어</a:t>
            </a:r>
            <a:endParaRPr lang="ko-KR" altLang="en-US" sz="3200" b="1" i="0">
              <a:solidFill>
                <a:schemeClr val="lt1"/>
              </a:solidFill>
              <a:latin typeface="나눔고딕"/>
              <a:ea typeface="나눔고딕"/>
            </a:endParaRPr>
          </a:p>
        </p:txBody>
      </p:sp>
      <p:sp>
        <p:nvSpPr>
          <p:cNvPr id="113" name=""/>
          <p:cNvSpPr/>
          <p:nvPr/>
        </p:nvSpPr>
        <p:spPr>
          <a:xfrm>
            <a:off x="8688600" y="2717763"/>
            <a:ext cx="910800" cy="921600"/>
          </a:xfrm>
          <a:prstGeom prst="plus">
            <a:avLst>
              <a:gd name="adj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6823052" y="1297885"/>
            <a:ext cx="4583072" cy="3951414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472334" y="2853162"/>
            <a:ext cx="5301902" cy="5758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i="0">
                <a:solidFill>
                  <a:schemeClr val="lt1"/>
                </a:solidFill>
                <a:latin typeface="나눔고딕"/>
                <a:ea typeface="나눔고딕"/>
              </a:rPr>
              <a:t>아이트래킹?</a:t>
            </a: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8146" y="1976437"/>
            <a:ext cx="4876800" cy="2905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6823052" y="1297885"/>
            <a:ext cx="4583072" cy="3951414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409496" y="2853162"/>
            <a:ext cx="5301902" cy="5758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i="0">
                <a:solidFill>
                  <a:schemeClr val="lt1"/>
                </a:solidFill>
                <a:latin typeface="나눔고딕"/>
                <a:ea typeface="나눔고딕"/>
              </a:rPr>
              <a:t>얼굴인식 </a:t>
            </a:r>
            <a:r>
              <a:rPr lang="en-US" altLang="ko-KR" sz="3200" b="1" i="0">
                <a:solidFill>
                  <a:schemeClr val="lt1"/>
                </a:solidFill>
                <a:latin typeface="나눔고딕"/>
                <a:ea typeface="나눔고딕"/>
              </a:rPr>
              <a:t>O</a:t>
            </a: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68643" y="1993386"/>
            <a:ext cx="3725110" cy="24818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483261" y="363797"/>
            <a:ext cx="4972517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 dirty="0" smtClean="0">
                <a:solidFill>
                  <a:srgbClr val="3F3F3F"/>
                </a:solidFill>
                <a:latin typeface="에스코어 드림 5 Medium"/>
              </a:rPr>
              <a:t>작동 영상</a:t>
            </a:r>
            <a:r>
              <a:rPr lang="ko-KR" altLang="en-US" sz="3600" b="1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ko-KR" altLang="en-US" sz="36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598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 cap="flat" cmpd="sng">
            <a:solidFill>
              <a:schemeClr val="lt1"/>
            </a:solidFill>
            <a:prstDash val="solid"/>
            <a:miter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4580828" y="3050894"/>
            <a:ext cx="3030343" cy="7571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소프트웨어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742782" y="198781"/>
            <a:ext cx="7348753" cy="6374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lvl="0" indent="0" algn="l"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600" b="1">
                <a:solidFill>
                  <a:srgbClr val="3F3F3F"/>
                </a:solidFill>
                <a:latin typeface="에스코어 드림 5 Medium"/>
                <a:ea typeface="에스코어 드림 5 Medium"/>
              </a:rPr>
              <a:t>프로그램 및 라이브러리</a:t>
            </a:r>
          </a:p>
        </p:txBody>
      </p:sp>
      <p:pic>
        <p:nvPicPr>
          <p:cNvPr id="156" name="그림 155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5404183" y="1221273"/>
            <a:ext cx="1860670" cy="2348094"/>
          </a:xfrm>
          <a:prstGeom prst="rect">
            <a:avLst/>
          </a:prstGeom>
        </p:spPr>
      </p:pic>
      <p:pic>
        <p:nvPicPr>
          <p:cNvPr id="157" name="그림 156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8361947" y="1434767"/>
            <a:ext cx="2837448" cy="1603206"/>
          </a:xfrm>
          <a:prstGeom prst="rect">
            <a:avLst/>
          </a:prstGeom>
        </p:spPr>
      </p:pic>
      <p:sp>
        <p:nvSpPr>
          <p:cNvPr id="158" name="TextBox 157"/>
          <p:cNvSpPr txBox="1"/>
          <p:nvPr/>
        </p:nvSpPr>
        <p:spPr>
          <a:xfrm>
            <a:off x="777600" y="4186800"/>
            <a:ext cx="10335600" cy="191682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나눔스퀘어라운드 Regular"/>
                <a:ea typeface="나눔스퀘어라운드 Regular"/>
              </a:rPr>
              <a:t>- 사용 프로그램 : 파이썬</a:t>
            </a: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400">
              <a:latin typeface="나눔스퀘어라운드 Regular"/>
              <a:ea typeface="나눔스퀘어라운드 Regular"/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2400">
                <a:latin typeface="나눔스퀘어라운드 Regular"/>
                <a:ea typeface="나눔스퀘어라운드 Regular"/>
              </a:rPr>
              <a:t>- </a:t>
            </a:r>
            <a:r>
              <a:rPr lang="en-US" altLang="ko-KR" sz="2400">
                <a:latin typeface="나눔스퀘어라운드 Regular"/>
                <a:ea typeface="나눔스퀘어라운드 Regular"/>
              </a:rPr>
              <a:t>OpenCV </a:t>
            </a:r>
            <a:r>
              <a:rPr lang="ko-KR" altLang="en-US" sz="2400">
                <a:latin typeface="나눔스퀘어라운드 Regular"/>
                <a:ea typeface="나눔스퀘어라운드 Regular"/>
              </a:rPr>
              <a:t>: 실시간 이미지 프로세싱 </a:t>
            </a:r>
          </a:p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endParaRPr lang="ko-KR" altLang="en-US" sz="2400">
              <a:latin typeface="나눔스퀘어라운드 Regular"/>
              <a:ea typeface="나눔스퀘어라운드 Regular"/>
            </a:endParaRPr>
          </a:p>
          <a:p>
            <a:pPr>
              <a:spcBef>
                <a:spcPct val="0"/>
              </a:spcBef>
              <a:defRPr lang="ko-KR" altLang="en-US"/>
            </a:pPr>
            <a:r>
              <a:rPr lang="en-US" altLang="ko-KR" sz="2400">
                <a:latin typeface="나눔스퀘어라운드 Regular"/>
                <a:ea typeface="나눔스퀘어라운드 Regular"/>
              </a:rPr>
              <a:t>- dlib : </a:t>
            </a:r>
            <a:r>
              <a:rPr lang="ko-KR" altLang="en-US" sz="2400">
                <a:latin typeface="나눔스퀘어라운드 Regular"/>
                <a:ea typeface="나눔스퀘어라운드 Regular"/>
              </a:rPr>
              <a:t>이미지의 랜드마크 검출</a:t>
            </a:r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03422" y="1395163"/>
            <a:ext cx="3268578" cy="22062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テーマ">
  <a:themeElements>
    <a:clrScheme name="Coral_2019">
      <a:dk1>
        <a:srgbClr val="000000"/>
      </a:dk1>
      <a:lt1>
        <a:srgbClr val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570</ep:Words>
  <ep:PresentationFormat>와이드스크린</ep:PresentationFormat>
  <ep:Paragraphs>152</ep:Paragraphs>
  <ep:Slides>41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ep:HeadingPairs>
  <ep:TitlesOfParts>
    <vt:vector size="42" baseType="lpstr"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11</vt:lpstr>
      <vt:lpstr>PowerPoint 프레젠테이션</vt:lpstr>
      <vt:lpstr>PowerPoint 프레젠테이션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Lee seung tae</dc:creator>
  <cp:lastModifiedBy>kang</cp:lastModifiedBy>
  <dcterms:modified xsi:type="dcterms:W3CDTF">2021-06-02T09:23:43.140</dcterms:modified>
  <cp:revision>116</cp:revision>
  <dc:title>반도체캡스톤설계 4조 계획발표</dc:title>
</cp:coreProperties>
</file>